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handoutMasterIdLst>
    <p:handoutMasterId r:id="rId49"/>
  </p:handoutMasterIdLst>
  <p:sldIdLst>
    <p:sldId id="545" r:id="rId2"/>
    <p:sldId id="345" r:id="rId3"/>
    <p:sldId id="347" r:id="rId4"/>
    <p:sldId id="348" r:id="rId5"/>
    <p:sldId id="340" r:id="rId6"/>
    <p:sldId id="343" r:id="rId7"/>
    <p:sldId id="344" r:id="rId8"/>
    <p:sldId id="257" r:id="rId9"/>
    <p:sldId id="654" r:id="rId10"/>
    <p:sldId id="655" r:id="rId11"/>
    <p:sldId id="656" r:id="rId12"/>
    <p:sldId id="657" r:id="rId13"/>
    <p:sldId id="660" r:id="rId14"/>
    <p:sldId id="661" r:id="rId15"/>
    <p:sldId id="662" r:id="rId16"/>
    <p:sldId id="663" r:id="rId17"/>
    <p:sldId id="664" r:id="rId18"/>
    <p:sldId id="666" r:id="rId19"/>
    <p:sldId id="667" r:id="rId20"/>
    <p:sldId id="668" r:id="rId21"/>
    <p:sldId id="669" r:id="rId22"/>
    <p:sldId id="670" r:id="rId23"/>
    <p:sldId id="671" r:id="rId24"/>
    <p:sldId id="672" r:id="rId25"/>
    <p:sldId id="673" r:id="rId26"/>
    <p:sldId id="382" r:id="rId27"/>
    <p:sldId id="674" r:id="rId28"/>
    <p:sldId id="349" r:id="rId29"/>
    <p:sldId id="675" r:id="rId30"/>
    <p:sldId id="350" r:id="rId31"/>
    <p:sldId id="515" r:id="rId32"/>
    <p:sldId id="518" r:id="rId33"/>
    <p:sldId id="676" r:id="rId34"/>
    <p:sldId id="677" r:id="rId35"/>
    <p:sldId id="678" r:id="rId36"/>
    <p:sldId id="652" r:id="rId37"/>
    <p:sldId id="653" r:id="rId38"/>
    <p:sldId id="537" r:id="rId39"/>
    <p:sldId id="550" r:id="rId40"/>
    <p:sldId id="538" r:id="rId41"/>
    <p:sldId id="539" r:id="rId42"/>
    <p:sldId id="540" r:id="rId43"/>
    <p:sldId id="679" r:id="rId44"/>
    <p:sldId id="680" r:id="rId45"/>
    <p:sldId id="681" r:id="rId46"/>
    <p:sldId id="381" r:id="rId4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F55B"/>
    <a:srgbClr val="3366CC"/>
    <a:srgbClr val="FF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2018/3/9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2018/3/9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眉占位符 3"/>
          <p:cNvSpPr>
            <a:spLocks noGrp="1"/>
          </p:cNvSpPr>
          <p:nvPr>
            <p:ph type="hdr" sz="quarter"/>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63490" name="矩形 63489"/>
          <p:cNvSpPr/>
          <p:nvPr/>
        </p:nvSpPr>
        <p:spPr>
          <a:xfrm>
            <a:off x="1143000" y="609600"/>
            <a:ext cx="7772400" cy="1143000"/>
          </a:xfrm>
          <a:solidFill>
            <a:srgbClr val="FFFFFF"/>
          </a:solidFill>
          <a:ln w="9525" cap="flat" cmpd="sng">
            <a:solidFill>
              <a:srgbClr val="000000"/>
            </a:solidFill>
            <a:prstDash val="solid"/>
            <a:headEnd type="none" w="med" len="med"/>
            <a:tailEnd type="none" w="med" len="med"/>
          </a:ln>
        </p:spPr>
        <p:txBody>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stStyle>
          <a:p>
            <a:pPr lvl="0"/>
            <a:endParaRPr lang="zh-CN" altLang="en-US" dirty="0"/>
          </a:p>
        </p:txBody>
      </p:sp>
      <p:sp>
        <p:nvSpPr>
          <p:cNvPr id="63491" name="矩形 63490"/>
          <p:cNvSpPr/>
          <p:nvPr/>
        </p:nvSpPr>
        <p:spPr>
          <a:xfrm>
            <a:off x="1169988" y="1946275"/>
            <a:ext cx="7772400" cy="4114800"/>
          </a:xfrm>
          <a:solidFill>
            <a:srgbClr val="FFFFFF"/>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anose="05000000000000000000" pitchFamily="2" charset="2"/>
              <a:buChar char="u"/>
              <a:defRPr sz="32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60000"/>
              <a:buFont typeface="Wingdings" panose="05000000000000000000" pitchFamily="2" charset="2"/>
              <a:buChar char="t"/>
              <a:defRPr sz="32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5pPr>
          </a:lstStyle>
          <a:p>
            <a:pPr lvl="0"/>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92938" y="609600"/>
            <a:ext cx="1949450" cy="5451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43000" y="609600"/>
            <a:ext cx="5697538" cy="5451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699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323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400" dirty="0"/>
              <a:pPr lvl="0" algn="r" eaLnBrk="1" hangingPunct="1"/>
              <a:t>‹#›</a:t>
            </a:fld>
            <a:endParaRPr lang="zh-CN" altLang="en-US" sz="14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tileRect/>
        </a:gradFill>
        <a:effectLst/>
      </p:bgPr>
    </p:bg>
    <p:spTree>
      <p:nvGrpSpPr>
        <p:cNvPr id="1" name=""/>
        <p:cNvGrpSpPr/>
        <p:nvPr/>
      </p:nvGrpSpPr>
      <p:grpSpPr>
        <a:xfrm>
          <a:off x="0" y="0"/>
          <a:ext cx="0" cy="0"/>
          <a:chOff x="0" y="0"/>
          <a:chExt cx="0" cy="0"/>
        </a:xfrm>
      </p:grpSpPr>
      <p:grpSp>
        <p:nvGrpSpPr>
          <p:cNvPr id="1026" name="Group 2"/>
          <p:cNvGrpSpPr/>
          <p:nvPr/>
        </p:nvGrpSpPr>
        <p:grpSpPr>
          <a:xfrm>
            <a:off x="0" y="0"/>
            <a:ext cx="1085850" cy="6854825"/>
            <a:chOff x="0" y="0"/>
            <a:chExt cx="684" cy="4318"/>
          </a:xfrm>
        </p:grpSpPr>
        <p:sp>
          <p:nvSpPr>
            <p:cNvPr id="2" name="Rectangle 3"/>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48" y="102"/>
              <a:ext cx="96" cy="4128"/>
              <a:chOff x="0" y="0"/>
              <a:chExt cx="96" cy="4128"/>
            </a:xfrm>
          </p:grpSpPr>
          <p:sp>
            <p:nvSpPr>
              <p:cNvPr id="1029" name="Rectangle 5"/>
              <p:cNvSpPr>
                <a:spLocks noChangeArrowheads="1"/>
              </p:cNvSpPr>
              <p:nvPr/>
            </p:nvSpPr>
            <p:spPr bwMode="auto">
              <a:xfrm>
                <a:off x="0" y="1003"/>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ChangeArrowheads="1"/>
              </p:cNvSpPr>
              <p:nvPr/>
            </p:nvSpPr>
            <p:spPr bwMode="auto">
              <a:xfrm>
                <a:off x="0" y="1148"/>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1" name="Rectangle 7"/>
              <p:cNvSpPr>
                <a:spLocks noChangeArrowheads="1"/>
              </p:cNvSpPr>
              <p:nvPr/>
            </p:nvSpPr>
            <p:spPr bwMode="auto">
              <a:xfrm>
                <a:off x="0" y="1291"/>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2" name="Rectangle 8"/>
              <p:cNvSpPr>
                <a:spLocks noChangeArrowheads="1"/>
              </p:cNvSpPr>
              <p:nvPr/>
            </p:nvSpPr>
            <p:spPr bwMode="auto">
              <a:xfrm>
                <a:off x="0" y="1436"/>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Rectangle 9"/>
              <p:cNvSpPr>
                <a:spLocks noChangeArrowheads="1"/>
              </p:cNvSpPr>
              <p:nvPr/>
            </p:nvSpPr>
            <p:spPr bwMode="auto">
              <a:xfrm>
                <a:off x="0" y="1581"/>
                <a:ext cx="96" cy="95"/>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4" name="Rectangle 10"/>
              <p:cNvSpPr>
                <a:spLocks noChangeArrowheads="1"/>
              </p:cNvSpPr>
              <p:nvPr/>
            </p:nvSpPr>
            <p:spPr bwMode="auto">
              <a:xfrm>
                <a:off x="0" y="1724"/>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Rectangle 11"/>
              <p:cNvSpPr>
                <a:spLocks noChangeArrowheads="1"/>
              </p:cNvSpPr>
              <p:nvPr/>
            </p:nvSpPr>
            <p:spPr bwMode="auto">
              <a:xfrm>
                <a:off x="0" y="1869"/>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Rectangle 12"/>
              <p:cNvSpPr>
                <a:spLocks noChangeArrowheads="1"/>
              </p:cNvSpPr>
              <p:nvPr/>
            </p:nvSpPr>
            <p:spPr bwMode="auto">
              <a:xfrm>
                <a:off x="0" y="2013"/>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Rectangle 13"/>
              <p:cNvSpPr>
                <a:spLocks noChangeArrowheads="1"/>
              </p:cNvSpPr>
              <p:nvPr/>
            </p:nvSpPr>
            <p:spPr bwMode="auto">
              <a:xfrm>
                <a:off x="0" y="2157"/>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8" name="Rectangle 14"/>
              <p:cNvSpPr>
                <a:spLocks noChangeArrowheads="1"/>
              </p:cNvSpPr>
              <p:nvPr/>
            </p:nvSpPr>
            <p:spPr bwMode="auto">
              <a:xfrm>
                <a:off x="0" y="2301"/>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Rectangle 15"/>
              <p:cNvSpPr>
                <a:spLocks noChangeArrowheads="1"/>
              </p:cNvSpPr>
              <p:nvPr/>
            </p:nvSpPr>
            <p:spPr bwMode="auto">
              <a:xfrm>
                <a:off x="0" y="2446"/>
                <a:ext cx="96" cy="95"/>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Rectangle 16"/>
              <p:cNvSpPr>
                <a:spLocks noChangeArrowheads="1"/>
              </p:cNvSpPr>
              <p:nvPr/>
            </p:nvSpPr>
            <p:spPr bwMode="auto">
              <a:xfrm>
                <a:off x="0" y="2590"/>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Rectangle 17"/>
              <p:cNvSpPr>
                <a:spLocks noChangeArrowheads="1"/>
              </p:cNvSpPr>
              <p:nvPr/>
            </p:nvSpPr>
            <p:spPr bwMode="auto">
              <a:xfrm>
                <a:off x="0" y="2734"/>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Rectangle 18"/>
              <p:cNvSpPr>
                <a:spLocks noChangeArrowheads="1"/>
              </p:cNvSpPr>
              <p:nvPr/>
            </p:nvSpPr>
            <p:spPr bwMode="auto">
              <a:xfrm>
                <a:off x="0" y="2878"/>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Rectangle 19"/>
              <p:cNvSpPr>
                <a:spLocks noChangeArrowheads="1"/>
              </p:cNvSpPr>
              <p:nvPr/>
            </p:nvSpPr>
            <p:spPr bwMode="auto">
              <a:xfrm>
                <a:off x="0" y="3022"/>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Rectangle 20"/>
              <p:cNvSpPr>
                <a:spLocks noChangeArrowheads="1"/>
              </p:cNvSpPr>
              <p:nvPr/>
            </p:nvSpPr>
            <p:spPr bwMode="auto">
              <a:xfrm>
                <a:off x="0" y="3167"/>
                <a:ext cx="96" cy="95"/>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Rectangle 21"/>
              <p:cNvSpPr>
                <a:spLocks noChangeArrowheads="1"/>
              </p:cNvSpPr>
              <p:nvPr/>
            </p:nvSpPr>
            <p:spPr bwMode="auto">
              <a:xfrm>
                <a:off x="0" y="3310"/>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6" name="Rectangle 22"/>
              <p:cNvSpPr>
                <a:spLocks noChangeArrowheads="1"/>
              </p:cNvSpPr>
              <p:nvPr/>
            </p:nvSpPr>
            <p:spPr bwMode="auto">
              <a:xfrm>
                <a:off x="0" y="3455"/>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7" name="Rectangle 23"/>
              <p:cNvSpPr>
                <a:spLocks noChangeArrowheads="1"/>
              </p:cNvSpPr>
              <p:nvPr/>
            </p:nvSpPr>
            <p:spPr bwMode="auto">
              <a:xfrm>
                <a:off x="0" y="3600"/>
                <a:ext cx="96" cy="95"/>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 name="Rectangle 24"/>
              <p:cNvSpPr>
                <a:spLocks noChangeArrowheads="1"/>
              </p:cNvSpPr>
              <p:nvPr/>
            </p:nvSpPr>
            <p:spPr bwMode="auto">
              <a:xfrm>
                <a:off x="0" y="3743"/>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9" name="Rectangle 25"/>
              <p:cNvSpPr>
                <a:spLocks noChangeArrowheads="1"/>
              </p:cNvSpPr>
              <p:nvPr/>
            </p:nvSpPr>
            <p:spPr bwMode="auto">
              <a:xfrm>
                <a:off x="0" y="3888"/>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0" name="Rectangle 26"/>
              <p:cNvSpPr>
                <a:spLocks noChangeArrowheads="1"/>
              </p:cNvSpPr>
              <p:nvPr/>
            </p:nvSpPr>
            <p:spPr bwMode="auto">
              <a:xfrm>
                <a:off x="0" y="4031"/>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1" name="Rectangle 27"/>
              <p:cNvSpPr>
                <a:spLocks noChangeArrowheads="1"/>
              </p:cNvSpPr>
              <p:nvPr/>
            </p:nvSpPr>
            <p:spPr bwMode="auto">
              <a:xfrm>
                <a:off x="0" y="0"/>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2" name="Rectangle 28"/>
              <p:cNvSpPr>
                <a:spLocks noChangeArrowheads="1"/>
              </p:cNvSpPr>
              <p:nvPr/>
            </p:nvSpPr>
            <p:spPr bwMode="auto">
              <a:xfrm>
                <a:off x="0" y="144"/>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3" name="Rectangle 29"/>
              <p:cNvSpPr>
                <a:spLocks noChangeArrowheads="1"/>
              </p:cNvSpPr>
              <p:nvPr/>
            </p:nvSpPr>
            <p:spPr bwMode="auto">
              <a:xfrm>
                <a:off x="0" y="289"/>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4" name="Rectangle 30"/>
              <p:cNvSpPr>
                <a:spLocks noChangeArrowheads="1"/>
              </p:cNvSpPr>
              <p:nvPr/>
            </p:nvSpPr>
            <p:spPr bwMode="auto">
              <a:xfrm>
                <a:off x="0" y="433"/>
                <a:ext cx="96" cy="95"/>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5" name="Rectangle 31"/>
              <p:cNvSpPr>
                <a:spLocks noChangeArrowheads="1"/>
              </p:cNvSpPr>
              <p:nvPr/>
            </p:nvSpPr>
            <p:spPr bwMode="auto">
              <a:xfrm>
                <a:off x="0" y="577"/>
                <a:ext cx="96" cy="96"/>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6" name="Rectangle 32"/>
              <p:cNvSpPr>
                <a:spLocks noChangeArrowheads="1"/>
              </p:cNvSpPr>
              <p:nvPr/>
            </p:nvSpPr>
            <p:spPr bwMode="auto">
              <a:xfrm>
                <a:off x="0" y="721"/>
                <a:ext cx="96" cy="97"/>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7" name="Rectangle 33"/>
              <p:cNvSpPr>
                <a:spLocks noChangeArrowheads="1"/>
              </p:cNvSpPr>
              <p:nvPr/>
            </p:nvSpPr>
            <p:spPr bwMode="auto">
              <a:xfrm>
                <a:off x="0" y="866"/>
                <a:ext cx="96" cy="95"/>
              </a:xfrm>
              <a:prstGeom prst="rect">
                <a:avLst/>
              </a:prstGeom>
              <a:solidFill>
                <a:schemeClr val="bg1">
                  <a:alpha val="50000"/>
                </a:scheme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grpSp>
      <p:sp>
        <p:nvSpPr>
          <p:cNvPr id="1027" name="Rectangle 34"/>
          <p:cNvSpPr>
            <a:spLocks noGrp="1"/>
          </p:cNvSpPr>
          <p:nvPr>
            <p:ph type="title"/>
          </p:nvPr>
        </p:nvSpPr>
        <p:spPr>
          <a:xfrm>
            <a:off x="1143000" y="609600"/>
            <a:ext cx="7772400" cy="1143000"/>
          </a:xfrm>
          <a:prstGeom prst="rect">
            <a:avLst/>
          </a:prstGeom>
          <a:noFill/>
          <a:ln w="9525">
            <a:noFill/>
          </a:ln>
        </p:spPr>
        <p:txBody>
          <a:bodyPr lIns="92075" tIns="46038" rIns="92075" bIns="46038" anchor="ctr"/>
          <a:lstStyle/>
          <a:p>
            <a:pPr lvl="0"/>
            <a:r>
              <a:rPr lang="zh-CN" altLang="en-US" dirty="0"/>
              <a:t>单击此处编辑母版标题样式</a:t>
            </a:r>
          </a:p>
        </p:txBody>
      </p:sp>
      <p:sp>
        <p:nvSpPr>
          <p:cNvPr id="1059" name="Rectangle 35"/>
          <p:cNvSpPr>
            <a:spLocks noGrp="1" noChangeArrowheads="1"/>
          </p:cNvSpPr>
          <p:nvPr>
            <p:ph type="dt" sz="half" idx="2"/>
          </p:nvPr>
        </p:nvSpPr>
        <p:spPr bwMode="auto">
          <a:xfrm>
            <a:off x="1143000" y="6248400"/>
            <a:ext cx="1905000" cy="457200"/>
          </a:xfrm>
          <a:prstGeom prst="rect">
            <a:avLst/>
          </a:prstGeom>
          <a:noFill/>
          <a:ln w="9525">
            <a:noFill/>
            <a:miter lim="800000"/>
          </a:ln>
          <a:effectLst/>
        </p:spPr>
        <p:txBody>
          <a:bodyPr vert="horz" wrap="square" lIns="92075" tIns="46038" rIns="92075" bIns="46038" numCol="1" anchor="ctr"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0" name="Rectangle 36"/>
          <p:cNvSpPr>
            <a:spLocks noGrp="1" noChangeArrowheads="1"/>
          </p:cNvSpPr>
          <p:nvPr>
            <p:ph type="ftr" sz="quarter" idx="3"/>
          </p:nvPr>
        </p:nvSpPr>
        <p:spPr bwMode="auto">
          <a:xfrm>
            <a:off x="3581400" y="6248400"/>
            <a:ext cx="2895600" cy="457200"/>
          </a:xfrm>
          <a:prstGeom prst="rect">
            <a:avLst/>
          </a:prstGeom>
          <a:noFill/>
          <a:ln w="9525">
            <a:noFill/>
            <a:miter lim="800000"/>
          </a:ln>
          <a:effectLst/>
        </p:spPr>
        <p:txBody>
          <a:bodyPr vert="horz" wrap="square" lIns="92075" tIns="46038" rIns="92075" bIns="46038" numCol="1" anchor="ctr"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1" name="Rectangle 37"/>
          <p:cNvSpPr>
            <a:spLocks noGrp="1" noChangeArrowheads="1"/>
          </p:cNvSpPr>
          <p:nvPr>
            <p:ph type="sldNum" sz="quarter" idx="4"/>
          </p:nvPr>
        </p:nvSpPr>
        <p:spPr bwMode="auto">
          <a:xfrm>
            <a:off x="7010400" y="6248400"/>
            <a:ext cx="1905000" cy="457200"/>
          </a:xfrm>
          <a:prstGeom prst="rect">
            <a:avLst/>
          </a:prstGeom>
          <a:noFill/>
          <a:ln w="9525">
            <a:noFill/>
            <a:miter lim="800000"/>
          </a:ln>
          <a:effectLst/>
        </p:spPr>
        <p:txBody>
          <a:bodyPr vert="horz" wrap="square" lIns="92075" tIns="46038" rIns="92075" bIns="46038" numCol="1" anchor="ctr" anchorCtr="0" compatLnSpc="1"/>
          <a:lstStyle/>
          <a:p>
            <a:pPr lvl="0" algn="r" eaLnBrk="1" hangingPunct="1"/>
            <a:fld id="{9A0DB2DC-4C9A-4742-B13C-FB6460FD3503}" type="slidenum">
              <a:rPr lang="zh-CN" altLang="en-US" sz="1400" dirty="0"/>
              <a:pPr lvl="0" algn="r" eaLnBrk="1" hangingPunct="1"/>
              <a:t>‹#›</a:t>
            </a:fld>
            <a:endParaRPr lang="zh-CN" altLang="en-US" sz="1400" dirty="0"/>
          </a:p>
        </p:txBody>
      </p:sp>
      <p:sp>
        <p:nvSpPr>
          <p:cNvPr id="1062" name="Rectangle 38"/>
          <p:cNvSpPr>
            <a:spLocks noGrp="1" noChangeArrowheads="1"/>
          </p:cNvSpPr>
          <p:nvPr>
            <p:ph type="body" idx="1"/>
          </p:nvPr>
        </p:nvSpPr>
        <p:spPr bwMode="auto">
          <a:xfrm>
            <a:off x="1169988" y="1946275"/>
            <a:ext cx="7772400" cy="4114800"/>
          </a:xfrm>
          <a:prstGeom prst="rect">
            <a:avLst/>
          </a:prstGeom>
          <a:noFill/>
          <a:ln w="9525">
            <a:noFill/>
            <a:miter lim="800000"/>
          </a:ln>
          <a:effectLst/>
        </p:spPr>
        <p:txBody>
          <a:bodyPr vert="horz" wrap="square" lIns="91440" tIns="45720" rIns="91440" bIns="45720" numCol="1" anchor="t" anchorCtr="0" compatLnSpc="1"/>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anose="05000000000000000000" pitchFamily="2" charset="2"/>
        <a:buChar char="u"/>
        <a:defRPr sz="32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60000"/>
        <a:buFont typeface="Wingdings" panose="05000000000000000000" pitchFamily="2" charset="2"/>
        <a:buChar char="t"/>
        <a:defRPr sz="32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SzPct val="100000"/>
        <a:buFont typeface="Wingdings" panose="05000000000000000000" pitchFamily="2" charset="2"/>
        <a:buChar char="–"/>
        <a:defRPr sz="32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4294967295"/>
          </p:nvPr>
        </p:nvSpPr>
        <p:spPr>
          <a:xfrm>
            <a:off x="386715" y="1960245"/>
            <a:ext cx="8370570" cy="4100830"/>
          </a:xfrm>
        </p:spPr>
        <p:txBody>
          <a:bodyPr wrap="square" lIns="91440" tIns="45720" rIns="91440" bIns="45720" numCol="1" anchor="t" anchorCtr="0" compatLnSpc="1"/>
          <a:lstStyle/>
          <a:p>
            <a:pPr lvl="0" algn="ctr" eaLnBrk="1" hangingPunct="1">
              <a:buNone/>
            </a:pPr>
            <a:r>
              <a:rPr lang="zh-CN" altLang="en-US" sz="480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rPr>
              <a:t>司法鉴定案例鉴定分析点评</a:t>
            </a:r>
            <a:r>
              <a:rPr lang="zh-CN" altLang="en-US" sz="4800" b="1" dirty="0">
                <a:solidFill>
                  <a:schemeClr val="bg2"/>
                </a:solidFill>
                <a:effectLst>
                  <a:outerShdw blurRad="38100" dist="38100" dir="2700000">
                    <a:srgbClr val="C0C0C0"/>
                  </a:outerShdw>
                </a:effectLst>
                <a:latin typeface="Times New Roman" panose="02020603050405020304" pitchFamily="18" charset="0"/>
              </a:rPr>
              <a:t/>
            </a:r>
            <a:br>
              <a:rPr lang="zh-CN" altLang="en-US" sz="4800" b="1" dirty="0">
                <a:solidFill>
                  <a:schemeClr val="bg2"/>
                </a:solidFill>
                <a:effectLst>
                  <a:outerShdw blurRad="38100" dist="38100" dir="2700000">
                    <a:srgbClr val="C0C0C0"/>
                  </a:outerShdw>
                </a:effectLst>
                <a:latin typeface="Times New Roman" panose="02020603050405020304" pitchFamily="18" charset="0"/>
              </a:rPr>
            </a:br>
            <a:r>
              <a:rPr lang="zh-CN" altLang="en-US" sz="4000" dirty="0">
                <a:solidFill>
                  <a:schemeClr val="bg2"/>
                </a:solidFill>
                <a:effectLst>
                  <a:outerShdw blurRad="38100" dist="38100" dir="2700000">
                    <a:srgbClr val="C0C0C0"/>
                  </a:outerShdw>
                </a:effectLst>
                <a:latin typeface="Times New Roman" panose="02020603050405020304" pitchFamily="18" charset="0"/>
              </a:rPr>
              <a:t>  </a:t>
            </a:r>
          </a:p>
          <a:p>
            <a:pPr lvl="0" algn="ctr" eaLnBrk="1" hangingPunct="1">
              <a:buNone/>
            </a:pPr>
            <a:r>
              <a:rPr lang="en-US" altLang="x-none" sz="3600" b="1" dirty="0">
                <a:solidFill>
                  <a:srgbClr val="FF3300"/>
                </a:solidFill>
                <a:effectLst>
                  <a:outerShdw blurRad="38100" dist="38100" dir="2700000">
                    <a:srgbClr val="C0C0C0"/>
                  </a:outerShdw>
                </a:effectLst>
                <a:latin typeface="Times New Roman" panose="02020603050405020304" pitchFamily="18" charset="0"/>
              </a:rPr>
              <a:t>吴  德  祥</a:t>
            </a:r>
            <a:r>
              <a:rPr lang="en-US" altLang="x-none" b="1" dirty="0">
                <a:solidFill>
                  <a:srgbClr val="FF3300"/>
                </a:solidFill>
                <a:effectLst>
                  <a:outerShdw blurRad="38100" dist="38100" dir="2700000">
                    <a:srgbClr val="C0C0C0"/>
                  </a:outerShdw>
                </a:effectLst>
                <a:latin typeface="Times New Roman" panose="02020603050405020304" pitchFamily="18" charset="0"/>
              </a:rPr>
              <a:t/>
            </a:r>
            <a:br>
              <a:rPr lang="en-US" altLang="x-none" b="1" dirty="0">
                <a:solidFill>
                  <a:srgbClr val="FF3300"/>
                </a:solidFill>
                <a:effectLst>
                  <a:outerShdw blurRad="38100" dist="38100" dir="2700000">
                    <a:srgbClr val="C0C0C0"/>
                  </a:outerShdw>
                </a:effectLst>
                <a:latin typeface="Times New Roman" panose="02020603050405020304" pitchFamily="18" charset="0"/>
              </a:rPr>
            </a:br>
            <a:endParaRPr lang="en-US" altLang="x-none" b="1" dirty="0">
              <a:solidFill>
                <a:srgbClr val="FF3300"/>
              </a:solidFill>
              <a:effectLst>
                <a:outerShdw blurRad="38100" dist="38100" dir="2700000">
                  <a:srgbClr val="C0C0C0"/>
                </a:outerShdw>
              </a:effectLst>
              <a:latin typeface="Times New Roman" panose="02020603050405020304" pitchFamily="18" charset="0"/>
            </a:endParaRPr>
          </a:p>
        </p:txBody>
      </p:sp>
      <p:pic>
        <p:nvPicPr>
          <p:cNvPr id="4100" name="Picture 4" descr="C:\Users\Administrator\Desktop\正源ｌｏｇｏ.jpg"/>
          <p:cNvPicPr>
            <a:picLocks noChangeAspect="1"/>
          </p:cNvPicPr>
          <p:nvPr/>
        </p:nvPicPr>
        <p:blipFill>
          <a:blip r:embed="rId3" cstate="print"/>
          <a:stretch>
            <a:fillRect/>
          </a:stretch>
        </p:blipFill>
        <p:spPr>
          <a:xfrm>
            <a:off x="546735" y="41814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1143000" y="1635125"/>
            <a:ext cx="4998085" cy="62484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415925" y="2259330"/>
            <a:ext cx="8413115" cy="3801745"/>
          </a:xfrm>
        </p:spPr>
        <p:txBody>
          <a:bodyPr wrap="square" lIns="91440" tIns="45720" rIns="91440" bIns="45720" numCol="1" anchor="t" anchorCtr="0" compatLnSpc="1"/>
          <a:lstStyle/>
          <a:p>
            <a:pPr lvl="0"/>
            <a:r>
              <a:rPr lang="zh-CN" altLang="zh-CN" sz="2800" b="1" dirty="0">
                <a:effectLst>
                  <a:outerShdw blurRad="38100" dist="38100" dir="2700000">
                    <a:srgbClr val="C0C0C0"/>
                  </a:outerShdw>
                </a:effectLst>
              </a:rPr>
              <a:t>入院时主要症状及体征：</a:t>
            </a:r>
            <a:r>
              <a:rPr lang="zh-CN" altLang="zh-CN" sz="2800" dirty="0">
                <a:effectLst>
                  <a:outerShdw blurRad="38100" dist="38100" dir="2700000">
                    <a:srgbClr val="C0C0C0"/>
                  </a:outerShdw>
                </a:effectLst>
              </a:rPr>
              <a:t>因“停经</a:t>
            </a:r>
            <a:r>
              <a:rPr lang="en-US" altLang="zh-CN" sz="2800" dirty="0">
                <a:effectLst>
                  <a:outerShdw blurRad="38100" dist="38100" dir="2700000">
                    <a:srgbClr val="C0C0C0"/>
                  </a:outerShdw>
                </a:effectLst>
              </a:rPr>
              <a:t>9</a:t>
            </a:r>
            <a:r>
              <a:rPr lang="en-US" altLang="zh-CN" sz="2800" baseline="30000" dirty="0">
                <a:effectLst>
                  <a:outerShdw blurRad="38100" dist="38100" dir="2700000">
                    <a:srgbClr val="C0C0C0"/>
                  </a:outerShdw>
                </a:effectLst>
              </a:rPr>
              <a:t>+</a:t>
            </a:r>
            <a:r>
              <a:rPr lang="zh-CN" altLang="zh-CN" sz="2800" dirty="0">
                <a:effectLst>
                  <a:outerShdw blurRad="38100" dist="38100" dir="2700000">
                    <a:srgbClr val="C0C0C0"/>
                  </a:outerShdw>
                </a:effectLst>
              </a:rPr>
              <a:t>月，阴道流水</a:t>
            </a:r>
            <a:r>
              <a:rPr lang="en-US" altLang="zh-CN" sz="2800" dirty="0">
                <a:effectLst>
                  <a:outerShdw blurRad="38100" dist="38100" dir="2700000">
                    <a:srgbClr val="C0C0C0"/>
                  </a:outerShdw>
                </a:effectLst>
              </a:rPr>
              <a:t>1</a:t>
            </a:r>
            <a:r>
              <a:rPr lang="en-US" altLang="zh-CN" sz="2800" baseline="30000" dirty="0">
                <a:effectLst>
                  <a:outerShdw blurRad="38100" dist="38100" dir="2700000">
                    <a:srgbClr val="C0C0C0"/>
                  </a:outerShdw>
                </a:effectLst>
              </a:rPr>
              <a:t>+</a:t>
            </a:r>
            <a:r>
              <a:rPr lang="zh-CN" altLang="zh-CN" sz="2800" dirty="0">
                <a:effectLst>
                  <a:outerShdw blurRad="38100" dist="38100" dir="2700000">
                    <a:srgbClr val="C0C0C0"/>
                  </a:outerShdw>
                </a:effectLst>
              </a:rPr>
              <a:t>小时”入院。体检：</a:t>
            </a:r>
            <a:r>
              <a:rPr lang="en-US" altLang="zh-CN" sz="2800" dirty="0">
                <a:effectLst>
                  <a:outerShdw blurRad="38100" dist="38100" dir="2700000">
                    <a:srgbClr val="C0C0C0"/>
                  </a:outerShdw>
                </a:effectLst>
              </a:rPr>
              <a:t>T36.7</a:t>
            </a:r>
            <a:r>
              <a:rPr lang="en-US" altLang="zh-CN" sz="2800" baseline="30000" dirty="0">
                <a:effectLst>
                  <a:outerShdw blurRad="38100" dist="38100" dir="2700000">
                    <a:srgbClr val="C0C0C0"/>
                  </a:outerShdw>
                </a:effectLst>
              </a:rPr>
              <a:t>0</a:t>
            </a:r>
            <a:r>
              <a:rPr lang="en-US" altLang="zh-CN" sz="2800" dirty="0">
                <a:effectLst>
                  <a:outerShdw blurRad="38100" dist="38100" dir="2700000">
                    <a:srgbClr val="C0C0C0"/>
                  </a:outerShdw>
                </a:effectLst>
              </a:rPr>
              <a:t>C</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P90</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a:t>
            </a:r>
            <a:r>
              <a:rPr lang="en-US" altLang="zh-CN" sz="2800" dirty="0">
                <a:effectLst>
                  <a:outerShdw blurRad="38100" dist="38100" dir="2700000">
                    <a:srgbClr val="C0C0C0"/>
                  </a:outerShdw>
                </a:effectLst>
              </a:rPr>
              <a:t>BP117/77mmHg</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R20</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分，身高</a:t>
            </a:r>
            <a:r>
              <a:rPr lang="en-US" altLang="zh-CN" sz="2800" dirty="0">
                <a:effectLst>
                  <a:outerShdw blurRad="38100" dist="38100" dir="2700000">
                    <a:srgbClr val="C0C0C0"/>
                  </a:outerShdw>
                </a:effectLst>
              </a:rPr>
              <a:t>164cm</a:t>
            </a:r>
            <a:r>
              <a:rPr lang="zh-CN" altLang="zh-CN" sz="2800" dirty="0">
                <a:effectLst>
                  <a:outerShdw blurRad="38100" dist="38100" dir="2700000">
                    <a:srgbClr val="C0C0C0"/>
                  </a:outerShdw>
                </a:effectLst>
              </a:rPr>
              <a:t>，神清，精神佳，心肺听诊（</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），晚孕腹型，肝脾肋下未及，</a:t>
            </a:r>
            <a:r>
              <a:rPr lang="en-US" altLang="zh-CN" sz="2800" dirty="0">
                <a:effectLst>
                  <a:outerShdw blurRad="38100" dist="38100" dir="2700000">
                    <a:srgbClr val="C0C0C0"/>
                  </a:outerShdw>
                </a:effectLst>
              </a:rPr>
              <a:t>NS</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）。产检：宫高</a:t>
            </a:r>
            <a:r>
              <a:rPr lang="en-US" altLang="zh-CN" sz="2800" dirty="0">
                <a:effectLst>
                  <a:outerShdw blurRad="38100" dist="38100" dir="2700000">
                    <a:srgbClr val="C0C0C0"/>
                  </a:outerShdw>
                </a:effectLst>
              </a:rPr>
              <a:t>37cm</a:t>
            </a:r>
            <a:r>
              <a:rPr lang="zh-CN" altLang="zh-CN" sz="2800" dirty="0">
                <a:effectLst>
                  <a:outerShdw blurRad="38100" dist="38100" dir="2700000">
                    <a:srgbClr val="C0C0C0"/>
                  </a:outerShdw>
                </a:effectLst>
              </a:rPr>
              <a:t>，腹围</a:t>
            </a:r>
            <a:r>
              <a:rPr lang="en-US" altLang="zh-CN" sz="2800" dirty="0">
                <a:effectLst>
                  <a:outerShdw blurRad="38100" dist="38100" dir="2700000">
                    <a:srgbClr val="C0C0C0"/>
                  </a:outerShdw>
                </a:effectLst>
              </a:rPr>
              <a:t>103cm</a:t>
            </a:r>
            <a:r>
              <a:rPr lang="zh-CN" altLang="zh-CN" sz="2800" dirty="0">
                <a:effectLst>
                  <a:outerShdw blurRad="38100" dist="38100" dir="2700000">
                    <a:srgbClr val="C0C0C0"/>
                  </a:outerShdw>
                </a:effectLst>
              </a:rPr>
              <a:t>，胎位</a:t>
            </a:r>
            <a:r>
              <a:rPr lang="en-US" altLang="zh-CN" sz="2800" dirty="0">
                <a:effectLst>
                  <a:outerShdw blurRad="38100" dist="38100" dir="2700000">
                    <a:srgbClr val="C0C0C0"/>
                  </a:outerShdw>
                </a:effectLst>
              </a:rPr>
              <a:t>ROA</a:t>
            </a:r>
            <a:r>
              <a:rPr lang="zh-CN" altLang="zh-CN" sz="2800" dirty="0">
                <a:effectLst>
                  <a:outerShdw blurRad="38100" dist="38100" dir="2700000">
                    <a:srgbClr val="C0C0C0"/>
                  </a:outerShdw>
                </a:effectLst>
              </a:rPr>
              <a:t>，胎心</a:t>
            </a:r>
            <a:r>
              <a:rPr lang="en-US" altLang="zh-CN" sz="2800" dirty="0">
                <a:effectLst>
                  <a:outerShdw blurRad="38100" dist="38100" dir="2700000">
                    <a:srgbClr val="C0C0C0"/>
                  </a:outerShdw>
                </a:effectLst>
              </a:rPr>
              <a:t>148</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分。先露头，宫缩不规则。骨盆外测量：经产妇未测量，估计胎儿体重</a:t>
            </a:r>
            <a:r>
              <a:rPr lang="en-US" altLang="zh-CN" sz="2800" dirty="0">
                <a:effectLst>
                  <a:outerShdw blurRad="38100" dist="38100" dir="2700000">
                    <a:srgbClr val="C0C0C0"/>
                  </a:outerShdw>
                </a:effectLst>
              </a:rPr>
              <a:t>4000</a:t>
            </a:r>
            <a:r>
              <a:rPr lang="zh-CN" altLang="zh-CN" sz="2800" dirty="0">
                <a:effectLst>
                  <a:outerShdw blurRad="38100" dist="38100" dir="2700000">
                    <a:srgbClr val="C0C0C0"/>
                  </a:outerShdw>
                </a:effectLst>
              </a:rPr>
              <a:t>克。阴道检查：宫口</a:t>
            </a:r>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指，颈管</a:t>
            </a:r>
            <a:r>
              <a:rPr lang="en-US" altLang="zh-CN" sz="2800" dirty="0">
                <a:effectLst>
                  <a:outerShdw blurRad="38100" dist="38100" dir="2700000">
                    <a:srgbClr val="C0C0C0"/>
                  </a:outerShdw>
                </a:effectLst>
              </a:rPr>
              <a:t>0.8cm</a:t>
            </a:r>
            <a:r>
              <a:rPr lang="zh-CN" altLang="zh-CN" sz="2800" dirty="0">
                <a:effectLst>
                  <a:outerShdw blurRad="38100" dist="38100" dir="2700000">
                    <a:srgbClr val="C0C0C0"/>
                  </a:outerShdw>
                </a:effectLst>
              </a:rPr>
              <a:t>，位中质软，胎膜破，羊水清，先露头</a:t>
            </a:r>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浮。</a:t>
            </a:r>
          </a:p>
        </p:txBody>
      </p:sp>
      <p:pic>
        <p:nvPicPr>
          <p:cNvPr id="4100" name="Picture 4" descr="C:\Users\Administrator\Desktop\正源ｌｏｇｏ.jpg"/>
          <p:cNvPicPr>
            <a:picLocks noChangeAspect="1"/>
          </p:cNvPicPr>
          <p:nvPr/>
        </p:nvPicPr>
        <p:blipFill>
          <a:blip r:embed="rId3" cstate="print"/>
          <a:stretch>
            <a:fillRect/>
          </a:stretch>
        </p:blipFill>
        <p:spPr>
          <a:xfrm>
            <a:off x="541020" y="258445"/>
            <a:ext cx="8050530" cy="1221105"/>
          </a:xfrm>
          <a:prstGeom prst="rect">
            <a:avLst/>
          </a:prstGeom>
          <a:noFill/>
          <a:ln w="9525">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1170305" y="1607820"/>
            <a:ext cx="5822950" cy="58039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629285" y="2188210"/>
            <a:ext cx="8118475" cy="3872865"/>
          </a:xfrm>
        </p:spPr>
        <p:txBody>
          <a:bodyPr wrap="square" lIns="91440" tIns="45720" rIns="91440" bIns="45720" numCol="1" anchor="t" anchorCtr="0" compatLnSpc="1"/>
          <a:lstStyle/>
          <a:p>
            <a:pPr lvl="0"/>
            <a:r>
              <a:rPr lang="zh-CN" altLang="zh-CN" sz="4000" b="1" dirty="0">
                <a:effectLst>
                  <a:outerShdw blurRad="38100" dist="38100" dir="2700000">
                    <a:srgbClr val="C0C0C0"/>
                  </a:outerShdw>
                </a:effectLst>
              </a:rPr>
              <a:t>住院治疗经过：</a:t>
            </a:r>
            <a:r>
              <a:rPr lang="zh-CN" altLang="zh-CN" sz="4000" dirty="0">
                <a:effectLst>
                  <a:outerShdw blurRad="38100" dist="38100" dir="2700000">
                    <a:srgbClr val="C0C0C0"/>
                  </a:outerShdw>
                </a:effectLst>
              </a:rPr>
              <a:t>患者入院后积极完善相关检查，该产妇系胎膜早破后自主发动宫缩，拟继发性宫缩乏力予静滴缩宫素加强宫缩，于</a:t>
            </a:r>
            <a:r>
              <a:rPr lang="en-US" altLang="zh-CN" sz="4000" dirty="0">
                <a:effectLst>
                  <a:outerShdw blurRad="38100" dist="38100" dir="2700000">
                    <a:srgbClr val="C0C0C0"/>
                  </a:outerShdw>
                </a:effectLst>
              </a:rPr>
              <a:t>17</a:t>
            </a:r>
            <a:r>
              <a:rPr lang="zh-CN" altLang="zh-CN" sz="4000" dirty="0">
                <a:effectLst>
                  <a:outerShdw blurRad="38100" dist="38100" dir="2700000">
                    <a:srgbClr val="C0C0C0"/>
                  </a:outerShdw>
                </a:effectLst>
              </a:rPr>
              <a:t>时宫口近开全持续性胎心监护。</a:t>
            </a:r>
          </a:p>
        </p:txBody>
      </p:sp>
      <p:pic>
        <p:nvPicPr>
          <p:cNvPr id="4100" name="Picture 4" descr="C:\Users\Administrator\Desktop\正源ｌｏｇｏ.jpg"/>
          <p:cNvPicPr>
            <a:picLocks noChangeAspect="1"/>
          </p:cNvPicPr>
          <p:nvPr/>
        </p:nvPicPr>
        <p:blipFill>
          <a:blip r:embed="rId3" cstate="print"/>
          <a:stretch>
            <a:fillRect/>
          </a:stretch>
        </p:blipFill>
        <p:spPr>
          <a:xfrm>
            <a:off x="541020" y="258445"/>
            <a:ext cx="8050530" cy="1221105"/>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1143000" y="1479550"/>
            <a:ext cx="5311775" cy="86487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514350" y="2344420"/>
            <a:ext cx="8208000" cy="3959225"/>
          </a:xfrm>
        </p:spPr>
        <p:txBody>
          <a:bodyPr wrap="square" lIns="91440" tIns="45720" rIns="91440" bIns="45720" numCol="1" anchor="t" anchorCtr="0" compatLnSpc="1"/>
          <a:lstStyle/>
          <a:p>
            <a:pPr lvl="0"/>
            <a:r>
              <a:rPr lang="en-US" altLang="zh-CN" dirty="0">
                <a:effectLst>
                  <a:outerShdw blurRad="38100" dist="38100" dir="2700000">
                    <a:srgbClr val="C0C0C0"/>
                  </a:outerShdw>
                </a:effectLst>
              </a:rPr>
              <a:t>18</a:t>
            </a:r>
            <a:r>
              <a:rPr lang="zh-CN" altLang="zh-CN" dirty="0">
                <a:effectLst>
                  <a:outerShdw blurRad="38100" dist="38100" dir="2700000">
                    <a:srgbClr val="C0C0C0"/>
                  </a:outerShdw>
                </a:effectLst>
              </a:rPr>
              <a:t>时</a:t>
            </a:r>
            <a:r>
              <a:rPr lang="en-US" altLang="zh-CN" dirty="0">
                <a:effectLst>
                  <a:outerShdw blurRad="38100" dist="38100" dir="2700000">
                    <a:srgbClr val="C0C0C0"/>
                  </a:outerShdw>
                </a:effectLst>
              </a:rPr>
              <a:t>20</a:t>
            </a:r>
            <a:r>
              <a:rPr lang="zh-CN" altLang="zh-CN" dirty="0">
                <a:effectLst>
                  <a:outerShdw blurRad="38100" dist="38100" dir="2700000">
                    <a:srgbClr val="C0C0C0"/>
                  </a:outerShdw>
                </a:effectLst>
              </a:rPr>
              <a:t>分宫口开全，因考虑巨大儿及第二产程延长</a:t>
            </a:r>
            <a:r>
              <a:rPr lang="zh-CN" altLang="en-US" dirty="0">
                <a:effectLst>
                  <a:outerShdw blurRad="38100" dist="38100" dir="2700000">
                    <a:srgbClr val="C0C0C0"/>
                  </a:outerShdw>
                </a:effectLst>
              </a:rPr>
              <a:t>于</a:t>
            </a:r>
            <a:r>
              <a:rPr lang="en-US" altLang="zh-CN" dirty="0">
                <a:effectLst>
                  <a:outerShdw blurRad="38100" dist="38100" dir="2700000">
                    <a:srgbClr val="C0C0C0"/>
                  </a:outerShdw>
                </a:effectLst>
              </a:rPr>
              <a:t>19</a:t>
            </a:r>
            <a:r>
              <a:rPr lang="zh-CN" altLang="zh-CN" dirty="0">
                <a:effectLst>
                  <a:outerShdw blurRad="38100" dist="38100" dir="2700000">
                    <a:srgbClr val="C0C0C0"/>
                  </a:outerShdw>
                </a:effectLst>
              </a:rPr>
              <a:t>时</a:t>
            </a:r>
            <a:r>
              <a:rPr lang="en-US" altLang="zh-CN" dirty="0">
                <a:effectLst>
                  <a:outerShdw blurRad="38100" dist="38100" dir="2700000">
                    <a:srgbClr val="C0C0C0"/>
                  </a:outerShdw>
                </a:effectLst>
              </a:rPr>
              <a:t>30</a:t>
            </a:r>
            <a:r>
              <a:rPr lang="zh-CN" altLang="zh-CN" dirty="0">
                <a:effectLst>
                  <a:outerShdw blurRad="38100" dist="38100" dir="2700000">
                    <a:srgbClr val="C0C0C0"/>
                  </a:outerShdw>
                </a:effectLst>
              </a:rPr>
              <a:t>分</a:t>
            </a:r>
            <a:r>
              <a:rPr lang="en-US" altLang="zh-CN" dirty="0">
                <a:effectLst>
                  <a:outerShdw blurRad="38100" dist="38100" dir="2700000">
                    <a:srgbClr val="C0C0C0"/>
                  </a:outerShdw>
                </a:effectLst>
              </a:rPr>
              <a:t>EP</a:t>
            </a:r>
            <a:r>
              <a:rPr lang="zh-CN" altLang="zh-CN" dirty="0">
                <a:effectLst>
                  <a:outerShdw blurRad="38100" dist="38100" dir="2700000">
                    <a:srgbClr val="C0C0C0"/>
                  </a:outerShdw>
                </a:effectLst>
              </a:rPr>
              <a:t>助娩一男婴。</a:t>
            </a:r>
            <a:r>
              <a:rPr lang="en-US" altLang="zh-CN" dirty="0">
                <a:effectLst>
                  <a:outerShdw blurRad="38100" dist="38100" dir="2700000">
                    <a:srgbClr val="C0C0C0"/>
                  </a:outerShdw>
                </a:effectLst>
              </a:rPr>
              <a:t>AP</a:t>
            </a:r>
            <a:r>
              <a:rPr lang="zh-CN" altLang="zh-CN" dirty="0">
                <a:effectLst>
                  <a:outerShdw blurRad="38100" dist="38100" dir="2700000">
                    <a:srgbClr val="C0C0C0"/>
                  </a:outerShdw>
                </a:effectLst>
              </a:rPr>
              <a:t>评分：</a:t>
            </a:r>
            <a:r>
              <a:rPr lang="en-US" altLang="zh-CN" dirty="0">
                <a:effectLst>
                  <a:outerShdw blurRad="38100" dist="38100" dir="2700000">
                    <a:srgbClr val="C0C0C0"/>
                  </a:outerShdw>
                </a:effectLst>
              </a:rPr>
              <a:t>1</a:t>
            </a:r>
            <a:r>
              <a:rPr lang="zh-CN" altLang="zh-CN" dirty="0">
                <a:effectLst>
                  <a:outerShdw blurRad="38100" dist="38100" dir="2700000">
                    <a:srgbClr val="C0C0C0"/>
                  </a:outerShdw>
                </a:effectLst>
              </a:rPr>
              <a:t>分钟评</a:t>
            </a:r>
            <a:r>
              <a:rPr lang="en-US" altLang="zh-CN" dirty="0">
                <a:effectLst>
                  <a:outerShdw blurRad="38100" dist="38100" dir="2700000">
                    <a:srgbClr val="C0C0C0"/>
                  </a:outerShdw>
                </a:effectLst>
              </a:rPr>
              <a:t>5</a:t>
            </a:r>
            <a:r>
              <a:rPr lang="zh-CN" altLang="zh-CN" dirty="0">
                <a:effectLst>
                  <a:outerShdw blurRad="38100" dist="38100" dir="2700000">
                    <a:srgbClr val="C0C0C0"/>
                  </a:outerShdw>
                </a:effectLst>
              </a:rPr>
              <a:t>分，予气管插管后吸痰及正压给氧，</a:t>
            </a:r>
            <a:r>
              <a:rPr lang="en-US" altLang="zh-CN" dirty="0">
                <a:effectLst>
                  <a:outerShdw blurRad="38100" dist="38100" dir="2700000">
                    <a:srgbClr val="C0C0C0"/>
                  </a:outerShdw>
                </a:effectLst>
              </a:rPr>
              <a:t>5</a:t>
            </a:r>
            <a:r>
              <a:rPr lang="zh-CN" altLang="zh-CN" dirty="0">
                <a:effectLst>
                  <a:outerShdw blurRad="38100" dist="38100" dir="2700000">
                    <a:srgbClr val="C0C0C0"/>
                  </a:outerShdw>
                </a:effectLst>
              </a:rPr>
              <a:t>分钟评</a:t>
            </a:r>
            <a:r>
              <a:rPr lang="en-US" altLang="zh-CN" dirty="0">
                <a:effectLst>
                  <a:outerShdw blurRad="38100" dist="38100" dir="2700000">
                    <a:srgbClr val="C0C0C0"/>
                  </a:outerShdw>
                </a:effectLst>
              </a:rPr>
              <a:t>6</a:t>
            </a:r>
            <a:r>
              <a:rPr lang="zh-CN" altLang="zh-CN" dirty="0">
                <a:effectLst>
                  <a:outerShdw blurRad="38100" dist="38100" dir="2700000">
                    <a:srgbClr val="C0C0C0"/>
                  </a:outerShdw>
                </a:effectLst>
              </a:rPr>
              <a:t>分，予急诊转入新生儿科继续复苏治疗。</a:t>
            </a:r>
            <a:r>
              <a:rPr lang="zh-CN" altLang="en-US" dirty="0">
                <a:effectLst>
                  <a:outerShdw blurRad="38100" dist="38100" dir="2700000">
                    <a:srgbClr val="C0C0C0"/>
                  </a:outerShdw>
                </a:effectLst>
              </a:rPr>
              <a:t>新生儿</a:t>
            </a:r>
            <a:r>
              <a:rPr lang="zh-CN" altLang="zh-CN" dirty="0">
                <a:effectLst>
                  <a:outerShdw blurRad="38100" dist="38100" dir="2700000">
                    <a:srgbClr val="C0C0C0"/>
                  </a:outerShdw>
                </a:effectLst>
              </a:rPr>
              <a:t>体重</a:t>
            </a:r>
            <a:r>
              <a:rPr lang="en-US" altLang="zh-CN" dirty="0">
                <a:effectLst>
                  <a:outerShdw blurRad="38100" dist="38100" dir="2700000">
                    <a:srgbClr val="C0C0C0"/>
                  </a:outerShdw>
                </a:effectLst>
              </a:rPr>
              <a:t>3960</a:t>
            </a:r>
            <a:r>
              <a:rPr lang="zh-CN" altLang="zh-CN" dirty="0">
                <a:effectLst>
                  <a:outerShdw blurRad="38100" dist="38100" dir="2700000">
                    <a:srgbClr val="C0C0C0"/>
                  </a:outerShdw>
                </a:effectLst>
              </a:rPr>
              <a:t>克，胎盘胎膜自娩完整。新生儿出生后第</a:t>
            </a:r>
            <a:r>
              <a:rPr lang="en-US" altLang="zh-CN" dirty="0">
                <a:effectLst>
                  <a:outerShdw blurRad="38100" dist="38100" dir="2700000">
                    <a:srgbClr val="C0C0C0"/>
                  </a:outerShdw>
                </a:effectLst>
              </a:rPr>
              <a:t>2</a:t>
            </a:r>
            <a:r>
              <a:rPr lang="zh-CN" altLang="zh-CN" dirty="0">
                <a:effectLst>
                  <a:outerShdw blurRad="38100" dist="38100" dir="2700000">
                    <a:srgbClr val="C0C0C0"/>
                  </a:outerShdw>
                </a:effectLst>
              </a:rPr>
              <a:t>天在新生儿科死亡。产后第</a:t>
            </a:r>
            <a:r>
              <a:rPr lang="en-US" altLang="zh-CN" dirty="0">
                <a:effectLst>
                  <a:outerShdw blurRad="38100" dist="38100" dir="2700000">
                    <a:srgbClr val="C0C0C0"/>
                  </a:outerShdw>
                </a:effectLst>
              </a:rPr>
              <a:t>5</a:t>
            </a:r>
            <a:r>
              <a:rPr lang="zh-CN" altLang="zh-CN" dirty="0">
                <a:effectLst>
                  <a:outerShdw blurRad="38100" dist="38100" dir="2700000">
                    <a:srgbClr val="C0C0C0"/>
                  </a:outerShdw>
                </a:effectLst>
              </a:rPr>
              <a:t>天产妇一般情况可，会阴无红肿，Ⅱ</a:t>
            </a:r>
            <a:r>
              <a:rPr lang="en-US" altLang="zh-CN" dirty="0">
                <a:effectLst>
                  <a:outerShdw blurRad="38100" dist="38100" dir="2700000">
                    <a:srgbClr val="C0C0C0"/>
                  </a:outerShdw>
                </a:effectLst>
              </a:rPr>
              <a:t>/</a:t>
            </a:r>
            <a:r>
              <a:rPr lang="zh-CN" altLang="zh-CN" dirty="0">
                <a:effectLst>
                  <a:outerShdw blurRad="38100" dist="38100" dir="2700000">
                    <a:srgbClr val="C0C0C0"/>
                  </a:outerShdw>
                </a:effectLst>
              </a:rPr>
              <a:t>其他愈合，办理出院。</a:t>
            </a:r>
          </a:p>
        </p:txBody>
      </p:sp>
      <p:pic>
        <p:nvPicPr>
          <p:cNvPr id="4100" name="Picture 4" descr="C:\Users\Administrator\Desktop\正源ｌｏｇｏ.jpg"/>
          <p:cNvPicPr>
            <a:picLocks noChangeAspect="1"/>
          </p:cNvPicPr>
          <p:nvPr/>
        </p:nvPicPr>
        <p:blipFill>
          <a:blip r:embed="rId3" cstate="print"/>
          <a:stretch>
            <a:fillRect/>
          </a:stretch>
        </p:blipFill>
        <p:spPr>
          <a:xfrm>
            <a:off x="546735" y="258445"/>
            <a:ext cx="8050530" cy="1221105"/>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827584" y="1340768"/>
            <a:ext cx="6984776" cy="792088"/>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539552" y="2132855"/>
            <a:ext cx="7740000" cy="3928219"/>
          </a:xfrm>
        </p:spPr>
        <p:txBody>
          <a:bodyPr wrap="square" lIns="91440" tIns="45720" rIns="91440" bIns="45720" numCol="1" anchor="t" anchorCtr="0" compatLnSpc="1"/>
          <a:lstStyle/>
          <a:p>
            <a:pPr lvl="0">
              <a:buNone/>
            </a:pPr>
            <a:r>
              <a:rPr lang="zh-CN" altLang="zh-CN" b="1" dirty="0">
                <a:effectLst>
                  <a:outerShdw blurRad="38100" dist="38100" dir="2700000">
                    <a:srgbClr val="C0C0C0"/>
                  </a:outerShdw>
                </a:effectLst>
              </a:rPr>
              <a:t>出院时情况：</a:t>
            </a:r>
            <a:r>
              <a:rPr lang="zh-CN" altLang="zh-CN" dirty="0">
                <a:effectLst>
                  <a:outerShdw blurRad="38100" dist="38100" dir="2700000">
                    <a:srgbClr val="C0C0C0"/>
                  </a:outerShdw>
                </a:effectLst>
              </a:rPr>
              <a:t>神清，</a:t>
            </a:r>
            <a:r>
              <a:rPr lang="en-US" altLang="zh-CN" dirty="0">
                <a:effectLst>
                  <a:outerShdw blurRad="38100" dist="38100" dir="2700000">
                    <a:srgbClr val="C0C0C0"/>
                  </a:outerShdw>
                </a:effectLst>
              </a:rPr>
              <a:t>T36.4</a:t>
            </a:r>
            <a:r>
              <a:rPr lang="zh-CN" altLang="zh-CN" dirty="0">
                <a:effectLst>
                  <a:outerShdw blurRad="38100" dist="38100" dir="2700000">
                    <a:srgbClr val="C0C0C0"/>
                  </a:outerShdw>
                </a:effectLst>
              </a:rPr>
              <a:t>℃，心肺（</a:t>
            </a:r>
            <a:r>
              <a:rPr lang="en-US" altLang="zh-CN" dirty="0">
                <a:effectLst>
                  <a:outerShdw blurRad="38100" dist="38100" dir="2700000">
                    <a:srgbClr val="C0C0C0"/>
                  </a:outerShdw>
                </a:effectLst>
              </a:rPr>
              <a:t>-</a:t>
            </a:r>
            <a:r>
              <a:rPr lang="zh-CN" altLang="en-US" dirty="0">
                <a:effectLst>
                  <a:outerShdw blurRad="38100" dist="38100" dir="2700000">
                    <a:srgbClr val="C0C0C0"/>
                  </a:outerShdw>
                </a:effectLst>
              </a:rPr>
              <a:t>）</a:t>
            </a:r>
            <a:r>
              <a:rPr lang="zh-CN" altLang="zh-CN" dirty="0">
                <a:effectLst>
                  <a:outerShdw blurRad="38100" dist="38100" dir="2700000">
                    <a:srgbClr val="C0C0C0"/>
                  </a:outerShdw>
                </a:effectLst>
              </a:rPr>
              <a:t>双乳饱满，乳量中，有硬结，宫底脐下</a:t>
            </a:r>
            <a:r>
              <a:rPr lang="en-US" altLang="zh-CN" dirty="0">
                <a:effectLst>
                  <a:outerShdw blurRad="38100" dist="38100" dir="2700000">
                    <a:srgbClr val="C0C0C0"/>
                  </a:outerShdw>
                </a:effectLst>
              </a:rPr>
              <a:t>3</a:t>
            </a:r>
            <a:r>
              <a:rPr lang="zh-CN" altLang="zh-CN" dirty="0">
                <a:effectLst>
                  <a:outerShdw blurRad="38100" dist="38100" dir="2700000">
                    <a:srgbClr val="C0C0C0"/>
                  </a:outerShdw>
                </a:effectLst>
              </a:rPr>
              <a:t>指，质中，压痛（</a:t>
            </a:r>
            <a:r>
              <a:rPr lang="en-US" altLang="zh-CN" dirty="0">
                <a:effectLst>
                  <a:outerShdw blurRad="38100" dist="38100" dir="2700000">
                    <a:srgbClr val="C0C0C0"/>
                  </a:outerShdw>
                </a:effectLst>
              </a:rPr>
              <a:t>-</a:t>
            </a:r>
            <a:r>
              <a:rPr lang="zh-CN" altLang="zh-CN" dirty="0">
                <a:effectLst>
                  <a:outerShdw blurRad="38100" dist="38100" dir="2700000">
                    <a:srgbClr val="C0C0C0"/>
                  </a:outerShdw>
                </a:effectLst>
              </a:rPr>
              <a:t>）。会阴切开拆线示Ⅱ</a:t>
            </a:r>
            <a:r>
              <a:rPr lang="en-US" altLang="zh-CN" dirty="0">
                <a:effectLst>
                  <a:outerShdw blurRad="38100" dist="38100" dir="2700000">
                    <a:srgbClr val="C0C0C0"/>
                  </a:outerShdw>
                </a:effectLst>
              </a:rPr>
              <a:t>/</a:t>
            </a:r>
            <a:r>
              <a:rPr lang="zh-CN" altLang="zh-CN" dirty="0">
                <a:effectLst>
                  <a:outerShdw blurRad="38100" dist="38100" dir="2700000">
                    <a:srgbClr val="C0C0C0"/>
                  </a:outerShdw>
                </a:effectLst>
              </a:rPr>
              <a:t>甲愈合，无红肿，恶露少，无</a:t>
            </a:r>
            <a:r>
              <a:rPr lang="zh-CN" altLang="zh-CN" dirty="0" smtClean="0">
                <a:effectLst>
                  <a:outerShdw blurRad="38100" dist="38100" dir="2700000">
                    <a:srgbClr val="C0C0C0"/>
                  </a:outerShdw>
                </a:effectLst>
              </a:rPr>
              <a:t>异</a:t>
            </a:r>
            <a:r>
              <a:rPr lang="zh-CN" altLang="en-US" dirty="0" smtClean="0">
                <a:effectLst>
                  <a:outerShdw blurRad="38100" dist="38100" dir="2700000">
                    <a:srgbClr val="C0C0C0"/>
                  </a:outerShdw>
                </a:effectLst>
              </a:rPr>
              <a:t>味</a:t>
            </a:r>
            <a:r>
              <a:rPr lang="zh-CN" altLang="zh-CN" dirty="0" smtClean="0">
                <a:effectLst>
                  <a:outerShdw blurRad="38100" dist="38100" dir="2700000">
                    <a:srgbClr val="C0C0C0"/>
                  </a:outerShdw>
                </a:effectLst>
              </a:rPr>
              <a:t>。</a:t>
            </a:r>
            <a:endParaRPr lang="zh-CN" altLang="zh-CN" dirty="0">
              <a:effectLst>
                <a:outerShdw blurRad="38100" dist="38100" dir="2700000">
                  <a:srgbClr val="C0C0C0"/>
                </a:outerShdw>
              </a:effectLst>
            </a:endParaRPr>
          </a:p>
          <a:p>
            <a:pPr lvl="0">
              <a:buNone/>
            </a:pPr>
            <a:r>
              <a:rPr lang="zh-CN" altLang="zh-CN" b="1" dirty="0">
                <a:effectLst>
                  <a:outerShdw blurRad="38100" dist="38100" dir="2700000">
                    <a:srgbClr val="C0C0C0"/>
                  </a:outerShdw>
                </a:effectLst>
              </a:rPr>
              <a:t>出院医嘱：</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1</a:t>
            </a:r>
            <a:r>
              <a:rPr lang="zh-CN" altLang="zh-CN" dirty="0">
                <a:effectLst>
                  <a:outerShdw blurRad="38100" dist="38100" dir="2700000">
                    <a:srgbClr val="C0C0C0"/>
                  </a:outerShdw>
                </a:effectLst>
              </a:rPr>
              <a:t>）注意休息，加强营养</a:t>
            </a:r>
            <a:r>
              <a:rPr lang="zh-CN" altLang="zh-CN" dirty="0" smtClean="0">
                <a:effectLst>
                  <a:outerShdw blurRad="38100" dist="38100" dir="2700000">
                    <a:srgbClr val="C0C0C0"/>
                  </a:outerShdw>
                </a:effectLst>
              </a:rPr>
              <a:t>；</a:t>
            </a:r>
            <a:endParaRPr lang="en-US" altLang="zh-CN" dirty="0" smtClean="0">
              <a:effectLst>
                <a:outerShdw blurRad="38100" dist="38100" dir="2700000">
                  <a:srgbClr val="C0C0C0"/>
                </a:outerShdw>
              </a:effectLst>
            </a:endParaRPr>
          </a:p>
          <a:p>
            <a:pPr lvl="0">
              <a:buNone/>
            </a:pPr>
            <a:r>
              <a:rPr lang="zh-CN" altLang="zh-CN" dirty="0" smtClean="0">
                <a:effectLst>
                  <a:outerShdw blurRad="38100" dist="38100" dir="2700000">
                    <a:srgbClr val="C0C0C0"/>
                  </a:outerShdw>
                </a:effectLst>
              </a:rPr>
              <a:t>（</a:t>
            </a:r>
            <a:r>
              <a:rPr lang="en-US" altLang="zh-CN" dirty="0">
                <a:effectLst>
                  <a:outerShdw blurRad="38100" dist="38100" dir="2700000">
                    <a:srgbClr val="C0C0C0"/>
                  </a:outerShdw>
                </a:effectLst>
              </a:rPr>
              <a:t>2</a:t>
            </a:r>
            <a:r>
              <a:rPr lang="zh-CN" altLang="zh-CN" dirty="0">
                <a:effectLst>
                  <a:outerShdw blurRad="38100" dist="38100" dir="2700000">
                    <a:srgbClr val="C0C0C0"/>
                  </a:outerShdw>
                </a:effectLst>
              </a:rPr>
              <a:t>）产后</a:t>
            </a:r>
            <a:r>
              <a:rPr lang="en-US" altLang="zh-CN" dirty="0">
                <a:effectLst>
                  <a:outerShdw blurRad="38100" dist="38100" dir="2700000">
                    <a:srgbClr val="C0C0C0"/>
                  </a:outerShdw>
                </a:effectLst>
              </a:rPr>
              <a:t>42</a:t>
            </a:r>
            <a:r>
              <a:rPr lang="zh-CN" altLang="zh-CN" dirty="0">
                <a:effectLst>
                  <a:outerShdw blurRad="38100" dist="38100" dir="2700000">
                    <a:srgbClr val="C0C0C0"/>
                  </a:outerShdw>
                </a:effectLst>
              </a:rPr>
              <a:t>天健康体检；（</a:t>
            </a:r>
            <a:r>
              <a:rPr lang="en-US" altLang="zh-CN" dirty="0">
                <a:effectLst>
                  <a:outerShdw blurRad="38100" dist="38100" dir="2700000">
                    <a:srgbClr val="C0C0C0"/>
                  </a:outerShdw>
                </a:effectLst>
              </a:rPr>
              <a:t>3</a:t>
            </a:r>
            <a:r>
              <a:rPr lang="zh-CN" altLang="zh-CN" dirty="0">
                <a:effectLst>
                  <a:outerShdw blurRad="38100" dist="38100" dir="2700000">
                    <a:srgbClr val="C0C0C0"/>
                  </a:outerShdw>
                </a:effectLst>
              </a:rPr>
              <a:t>）避孕半年以上；（</a:t>
            </a:r>
            <a:r>
              <a:rPr lang="en-US" altLang="zh-CN" dirty="0">
                <a:effectLst>
                  <a:outerShdw blurRad="38100" dist="38100" dir="2700000">
                    <a:srgbClr val="C0C0C0"/>
                  </a:outerShdw>
                </a:effectLst>
              </a:rPr>
              <a:t>4</a:t>
            </a:r>
            <a:r>
              <a:rPr lang="zh-CN" altLang="zh-CN" dirty="0">
                <a:effectLst>
                  <a:outerShdw blurRad="38100" dist="38100" dir="2700000">
                    <a:srgbClr val="C0C0C0"/>
                  </a:outerShdw>
                </a:effectLst>
              </a:rPr>
              <a:t>）随诊。</a:t>
            </a:r>
          </a:p>
        </p:txBody>
      </p:sp>
      <p:pic>
        <p:nvPicPr>
          <p:cNvPr id="4" name="Picture 4" descr="C:\Users\Administrator\Desktop\正源ｌｏｇｏ.jpg"/>
          <p:cNvPicPr>
            <a:picLocks noChangeAspect="1"/>
          </p:cNvPicPr>
          <p:nvPr/>
        </p:nvPicPr>
        <p:blipFill>
          <a:blip r:embed="rId3" cstate="print"/>
          <a:stretch>
            <a:fillRect/>
          </a:stretch>
        </p:blipFill>
        <p:spPr>
          <a:xfrm>
            <a:off x="539552" y="26064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1170305" y="1388745"/>
            <a:ext cx="6464300" cy="898525"/>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540385" y="2513965"/>
            <a:ext cx="8051800" cy="3547110"/>
          </a:xfrm>
        </p:spPr>
        <p:txBody>
          <a:bodyPr wrap="square" lIns="91440" tIns="45720" rIns="91440" bIns="45720" numCol="1" anchor="t" anchorCtr="0" compatLnSpc="1"/>
          <a:lstStyle/>
          <a:p>
            <a:pPr lvl="0"/>
            <a:r>
              <a:rPr lang="en-US" altLang="zh-CN" sz="4000" dirty="0">
                <a:effectLst>
                  <a:outerShdw blurRad="38100" dist="38100" dir="2700000">
                    <a:srgbClr val="C0C0C0"/>
                  </a:outerShdw>
                </a:effectLst>
              </a:rPr>
              <a:t>2</a:t>
            </a:r>
            <a:r>
              <a:rPr lang="zh-CN" altLang="zh-CN" sz="4000" dirty="0">
                <a:effectLst>
                  <a:outerShdw blurRad="38100" dist="38100" dir="2700000">
                    <a:srgbClr val="C0C0C0"/>
                  </a:outerShdw>
                </a:effectLst>
              </a:rPr>
              <a:t>、杨</a:t>
            </a:r>
            <a:r>
              <a:rPr lang="zh-CN" altLang="en-US" sz="4000" dirty="0">
                <a:effectLst>
                  <a:outerShdw blurRad="38100" dist="38100" dir="2700000">
                    <a:srgbClr val="C0C0C0"/>
                  </a:outerShdw>
                </a:effectLst>
              </a:rPr>
              <a:t>某某</a:t>
            </a:r>
            <a:r>
              <a:rPr lang="zh-CN" altLang="zh-CN" sz="4000" dirty="0">
                <a:effectLst>
                  <a:outerShdw blurRad="38100" dist="38100" dir="2700000">
                    <a:srgbClr val="C0C0C0"/>
                  </a:outerShdw>
                </a:effectLst>
              </a:rPr>
              <a:t>子入住</a:t>
            </a:r>
            <a:r>
              <a:rPr lang="zh-CN" altLang="en-US" sz="4000" dirty="0">
                <a:effectLst>
                  <a:outerShdw blurRad="38100" dist="38100" dir="2700000">
                    <a:srgbClr val="C0C0C0"/>
                  </a:outerShdw>
                </a:effectLst>
              </a:rPr>
              <a:t>某某</a:t>
            </a:r>
            <a:r>
              <a:rPr lang="zh-CN" altLang="zh-CN" sz="4000" dirty="0">
                <a:effectLst>
                  <a:outerShdw blurRad="38100" dist="38100" dir="2700000">
                    <a:srgbClr val="C0C0C0"/>
                  </a:outerShdw>
                </a:effectLst>
              </a:rPr>
              <a:t>妇幼保健院新生儿科病案记载诊治概要：住院日期</a:t>
            </a:r>
            <a:r>
              <a:rPr lang="en-US" altLang="zh-CN" sz="4000" dirty="0">
                <a:effectLst>
                  <a:outerShdw blurRad="38100" dist="38100" dir="2700000">
                    <a:srgbClr val="C0C0C0"/>
                  </a:outerShdw>
                </a:effectLst>
              </a:rPr>
              <a:t>2015</a:t>
            </a:r>
            <a:r>
              <a:rPr lang="zh-CN" altLang="zh-CN" sz="4000" dirty="0">
                <a:effectLst>
                  <a:outerShdw blurRad="38100" dist="38100" dir="2700000">
                    <a:srgbClr val="C0C0C0"/>
                  </a:outerShdw>
                </a:effectLst>
              </a:rPr>
              <a:t>年</a:t>
            </a:r>
            <a:r>
              <a:rPr lang="en-US" altLang="zh-CN" sz="4000" dirty="0">
                <a:effectLst>
                  <a:outerShdw blurRad="38100" dist="38100" dir="2700000">
                    <a:srgbClr val="C0C0C0"/>
                  </a:outerShdw>
                </a:effectLst>
              </a:rPr>
              <a:t>12</a:t>
            </a:r>
            <a:r>
              <a:rPr lang="zh-CN" altLang="zh-CN" sz="4000" dirty="0">
                <a:effectLst>
                  <a:outerShdw blurRad="38100" dist="38100" dir="2700000">
                    <a:srgbClr val="C0C0C0"/>
                  </a:outerShdw>
                </a:effectLst>
              </a:rPr>
              <a:t>月</a:t>
            </a:r>
            <a:r>
              <a:rPr lang="en-US" altLang="zh-CN" sz="4000" dirty="0">
                <a:effectLst>
                  <a:outerShdw blurRad="38100" dist="38100" dir="2700000">
                    <a:srgbClr val="C0C0C0"/>
                  </a:outerShdw>
                </a:effectLst>
              </a:rPr>
              <a:t>25</a:t>
            </a:r>
            <a:r>
              <a:rPr lang="zh-CN" altLang="zh-CN" sz="4000" dirty="0">
                <a:effectLst>
                  <a:outerShdw blurRad="38100" dist="38100" dir="2700000">
                    <a:srgbClr val="C0C0C0"/>
                  </a:outerShdw>
                </a:effectLst>
              </a:rPr>
              <a:t>日至</a:t>
            </a:r>
            <a:r>
              <a:rPr lang="en-US" altLang="zh-CN" sz="4000" dirty="0">
                <a:effectLst>
                  <a:outerShdw blurRad="38100" dist="38100" dir="2700000">
                    <a:srgbClr val="C0C0C0"/>
                  </a:outerShdw>
                </a:effectLst>
              </a:rPr>
              <a:t>2015</a:t>
            </a:r>
            <a:r>
              <a:rPr lang="zh-CN" altLang="zh-CN" sz="4000" dirty="0">
                <a:effectLst>
                  <a:outerShdw blurRad="38100" dist="38100" dir="2700000">
                    <a:srgbClr val="C0C0C0"/>
                  </a:outerShdw>
                </a:effectLst>
              </a:rPr>
              <a:t>年</a:t>
            </a:r>
            <a:r>
              <a:rPr lang="en-US" altLang="zh-CN" sz="4000" dirty="0">
                <a:effectLst>
                  <a:outerShdw blurRad="38100" dist="38100" dir="2700000">
                    <a:srgbClr val="C0C0C0"/>
                  </a:outerShdw>
                </a:effectLst>
              </a:rPr>
              <a:t>12</a:t>
            </a:r>
            <a:r>
              <a:rPr lang="zh-CN" altLang="zh-CN" sz="4000" dirty="0">
                <a:effectLst>
                  <a:outerShdw blurRad="38100" dist="38100" dir="2700000">
                    <a:srgbClr val="C0C0C0"/>
                  </a:outerShdw>
                </a:effectLst>
              </a:rPr>
              <a:t>月</a:t>
            </a:r>
            <a:r>
              <a:rPr lang="en-US" altLang="zh-CN" sz="4000" dirty="0">
                <a:effectLst>
                  <a:outerShdw blurRad="38100" dist="38100" dir="2700000">
                    <a:srgbClr val="C0C0C0"/>
                  </a:outerShdw>
                </a:effectLst>
              </a:rPr>
              <a:t>27</a:t>
            </a:r>
            <a:r>
              <a:rPr lang="zh-CN" altLang="zh-CN" sz="4000" dirty="0">
                <a:effectLst>
                  <a:outerShdw blurRad="38100" dist="38100" dir="2700000">
                    <a:srgbClr val="C0C0C0"/>
                  </a:outerShdw>
                </a:effectLst>
              </a:rPr>
              <a:t>日，住院号：</a:t>
            </a:r>
            <a:r>
              <a:rPr lang="en-US" altLang="zh-CN" sz="4000" dirty="0">
                <a:effectLst>
                  <a:outerShdw blurRad="38100" dist="38100" dir="2700000">
                    <a:srgbClr val="C0C0C0"/>
                  </a:outerShdw>
                </a:effectLst>
              </a:rPr>
              <a:t>15121292</a:t>
            </a:r>
          </a:p>
          <a:p>
            <a:pPr lvl="0"/>
            <a:endParaRPr lang="en-US" altLang="zh-CN" sz="4000"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541020" y="258445"/>
            <a:ext cx="8050530" cy="1221105"/>
          </a:xfrm>
          <a:prstGeom prst="rect">
            <a:avLst/>
          </a:prstGeom>
          <a:noFill/>
          <a:ln w="9525">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143000" y="1552575"/>
            <a:ext cx="7146290" cy="706755"/>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729615" y="2642235"/>
            <a:ext cx="8042275" cy="3418840"/>
          </a:xfrm>
        </p:spPr>
        <p:txBody>
          <a:bodyPr wrap="square" lIns="91440" tIns="45720" rIns="91440" bIns="45720" numCol="1" anchor="t" anchorCtr="0" compatLnSpc="1"/>
          <a:lstStyle/>
          <a:p>
            <a:pPr lvl="0"/>
            <a:r>
              <a:rPr lang="zh-CN" altLang="zh-CN" b="1" dirty="0">
                <a:effectLst>
                  <a:outerShdw blurRad="38100" dist="38100" dir="2700000">
                    <a:srgbClr val="C0C0C0"/>
                  </a:outerShdw>
                </a:effectLst>
              </a:rPr>
              <a:t>诊断</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1</a:t>
            </a:r>
            <a:r>
              <a:rPr lang="zh-CN" altLang="zh-CN" dirty="0">
                <a:effectLst>
                  <a:outerShdw blurRad="38100" dist="38100" dir="2700000">
                    <a:srgbClr val="C0C0C0"/>
                  </a:outerShdw>
                </a:effectLst>
              </a:rPr>
              <a:t>）胎粪吸入综合征；（</a:t>
            </a:r>
            <a:r>
              <a:rPr lang="en-US" altLang="zh-CN" dirty="0">
                <a:effectLst>
                  <a:outerShdw blurRad="38100" dist="38100" dir="2700000">
                    <a:srgbClr val="C0C0C0"/>
                  </a:outerShdw>
                </a:effectLst>
              </a:rPr>
              <a:t>2</a:t>
            </a:r>
            <a:r>
              <a:rPr lang="zh-CN" altLang="zh-CN" dirty="0">
                <a:effectLst>
                  <a:outerShdw blurRad="38100" dist="38100" dir="2700000">
                    <a:srgbClr val="C0C0C0"/>
                  </a:outerShdw>
                </a:effectLst>
              </a:rPr>
              <a:t>）呼吸衰竭；（</a:t>
            </a:r>
            <a:r>
              <a:rPr lang="en-US" altLang="zh-CN" dirty="0">
                <a:effectLst>
                  <a:outerShdw blurRad="38100" dist="38100" dir="2700000">
                    <a:srgbClr val="C0C0C0"/>
                  </a:outerShdw>
                </a:effectLst>
              </a:rPr>
              <a:t>3</a:t>
            </a:r>
            <a:r>
              <a:rPr lang="zh-CN" altLang="zh-CN" dirty="0">
                <a:effectLst>
                  <a:outerShdw blurRad="38100" dist="38100" dir="2700000">
                    <a:srgbClr val="C0C0C0"/>
                  </a:outerShdw>
                </a:effectLst>
              </a:rPr>
              <a:t>）新生儿缺氧缺血性脑病</a:t>
            </a:r>
            <a:r>
              <a:rPr lang="zh-CN" altLang="zh-CN" dirty="0" smtClean="0">
                <a:effectLst>
                  <a:outerShdw blurRad="38100" dist="38100" dir="2700000">
                    <a:srgbClr val="C0C0C0"/>
                  </a:outerShdw>
                </a:effectLst>
              </a:rPr>
              <a:t>；</a:t>
            </a:r>
            <a:endParaRPr lang="en-US" altLang="zh-CN" dirty="0" smtClean="0">
              <a:effectLst>
                <a:outerShdw blurRad="38100" dist="38100" dir="2700000">
                  <a:srgbClr val="C0C0C0"/>
                </a:outerShdw>
              </a:effectLst>
            </a:endParaRPr>
          </a:p>
          <a:p>
            <a:pPr lvl="0">
              <a:buNone/>
            </a:pPr>
            <a:r>
              <a:rPr lang="zh-CN" altLang="zh-CN" dirty="0" smtClean="0">
                <a:effectLst>
                  <a:outerShdw blurRad="38100" dist="38100" dir="2700000">
                    <a:srgbClr val="C0C0C0"/>
                  </a:outerShdw>
                </a:effectLst>
              </a:rPr>
              <a:t>（</a:t>
            </a:r>
            <a:r>
              <a:rPr lang="en-US" altLang="zh-CN" dirty="0">
                <a:effectLst>
                  <a:outerShdw blurRad="38100" dist="38100" dir="2700000">
                    <a:srgbClr val="C0C0C0"/>
                  </a:outerShdw>
                </a:effectLst>
              </a:rPr>
              <a:t>4</a:t>
            </a:r>
            <a:r>
              <a:rPr lang="zh-CN" altLang="zh-CN" dirty="0">
                <a:effectLst>
                  <a:outerShdw blurRad="38100" dist="38100" dir="2700000">
                    <a:srgbClr val="C0C0C0"/>
                  </a:outerShdw>
                </a:effectLst>
              </a:rPr>
              <a:t>）新生儿窒息（轻度）；（</a:t>
            </a:r>
            <a:r>
              <a:rPr lang="en-US" altLang="zh-CN" dirty="0">
                <a:effectLst>
                  <a:outerShdw blurRad="38100" dist="38100" dir="2700000">
                    <a:srgbClr val="C0C0C0"/>
                  </a:outerShdw>
                </a:effectLst>
              </a:rPr>
              <a:t>5</a:t>
            </a:r>
            <a:r>
              <a:rPr lang="zh-CN" altLang="zh-CN" dirty="0">
                <a:effectLst>
                  <a:outerShdw blurRad="38100" dist="38100" dir="2700000">
                    <a:srgbClr val="C0C0C0"/>
                  </a:outerShdw>
                </a:effectLst>
              </a:rPr>
              <a:t>）代谢性酸中毒；（</a:t>
            </a:r>
            <a:r>
              <a:rPr lang="en-US" altLang="zh-CN" dirty="0">
                <a:effectLst>
                  <a:outerShdw blurRad="38100" dist="38100" dir="2700000">
                    <a:srgbClr val="C0C0C0"/>
                  </a:outerShdw>
                </a:effectLst>
              </a:rPr>
              <a:t>6</a:t>
            </a:r>
            <a:r>
              <a:rPr lang="zh-CN" altLang="zh-CN" dirty="0">
                <a:effectLst>
                  <a:outerShdw blurRad="38100" dist="38100" dir="2700000">
                    <a:srgbClr val="C0C0C0"/>
                  </a:outerShdw>
                </a:effectLst>
              </a:rPr>
              <a:t>）颅内出血；（</a:t>
            </a:r>
            <a:r>
              <a:rPr lang="en-US" altLang="zh-CN" dirty="0">
                <a:effectLst>
                  <a:outerShdw blurRad="38100" dist="38100" dir="2700000">
                    <a:srgbClr val="C0C0C0"/>
                  </a:outerShdw>
                </a:effectLst>
              </a:rPr>
              <a:t>7</a:t>
            </a:r>
            <a:r>
              <a:rPr lang="zh-CN" altLang="zh-CN" dirty="0">
                <a:effectLst>
                  <a:outerShdw blurRad="38100" dist="38100" dir="2700000">
                    <a:srgbClr val="C0C0C0"/>
                  </a:outerShdw>
                </a:effectLst>
              </a:rPr>
              <a:t>）多脏器功能衰竭。</a:t>
            </a:r>
          </a:p>
          <a:p>
            <a:pPr lvl="0"/>
            <a:endParaRPr lang="zh-CN" altLang="zh-CN"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450850" y="31718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1143000" y="1621790"/>
            <a:ext cx="6492875" cy="65532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701039" y="2400935"/>
            <a:ext cx="7920000" cy="3660140"/>
          </a:xfrm>
        </p:spPr>
        <p:txBody>
          <a:bodyPr wrap="square" lIns="91440" tIns="45720" rIns="91440" bIns="45720" numCol="1" anchor="t" anchorCtr="0" compatLnSpc="1"/>
          <a:lstStyle/>
          <a:p>
            <a:pPr lvl="2" algn="l"/>
            <a:r>
              <a:rPr lang="zh-CN" altLang="zh-CN" b="1" dirty="0">
                <a:effectLst>
                  <a:outerShdw blurRad="38100" dist="38100" dir="2700000">
                    <a:srgbClr val="C0C0C0"/>
                  </a:outerShdw>
                </a:effectLst>
              </a:rPr>
              <a:t>入院情况：</a:t>
            </a:r>
            <a:r>
              <a:rPr lang="zh-CN" altLang="zh-CN" dirty="0">
                <a:effectLst>
                  <a:outerShdw blurRad="38100" dist="38100" dir="2700000">
                    <a:srgbClr val="C0C0C0"/>
                  </a:outerShdw>
                </a:effectLst>
              </a:rPr>
              <a:t>患儿因“生后无呼吸</a:t>
            </a:r>
            <a:r>
              <a:rPr lang="en-US" altLang="zh-CN" dirty="0">
                <a:effectLst>
                  <a:outerShdw blurRad="38100" dist="38100" dir="2700000">
                    <a:srgbClr val="C0C0C0"/>
                  </a:outerShdw>
                </a:effectLst>
              </a:rPr>
              <a:t>30</a:t>
            </a:r>
            <a:r>
              <a:rPr lang="zh-CN" altLang="zh-CN" dirty="0">
                <a:effectLst>
                  <a:outerShdw blurRad="38100" dist="38100" dir="2700000">
                    <a:srgbClr val="C0C0C0"/>
                  </a:outerShdw>
                </a:effectLst>
              </a:rPr>
              <a:t>分钟”入院，系</a:t>
            </a:r>
            <a:r>
              <a:rPr lang="en-US" altLang="zh-CN" dirty="0">
                <a:effectLst>
                  <a:outerShdw blurRad="38100" dist="38100" dir="2700000">
                    <a:srgbClr val="C0C0C0"/>
                  </a:outerShdw>
                </a:effectLst>
              </a:rPr>
              <a:t>G</a:t>
            </a:r>
            <a:r>
              <a:rPr lang="en-US" altLang="zh-CN" baseline="-25000" dirty="0">
                <a:effectLst>
                  <a:outerShdw blurRad="38100" dist="38100" dir="2700000">
                    <a:srgbClr val="C0C0C0"/>
                  </a:outerShdw>
                </a:effectLst>
              </a:rPr>
              <a:t>2</a:t>
            </a:r>
            <a:r>
              <a:rPr lang="en-US" altLang="zh-CN" dirty="0">
                <a:effectLst>
                  <a:outerShdw blurRad="38100" dist="38100" dir="2700000">
                    <a:srgbClr val="C0C0C0"/>
                  </a:outerShdw>
                </a:effectLst>
              </a:rPr>
              <a:t>P</a:t>
            </a:r>
            <a:r>
              <a:rPr lang="en-US" altLang="zh-CN" baseline="-25000" dirty="0">
                <a:effectLst>
                  <a:outerShdw blurRad="38100" dist="38100" dir="2700000">
                    <a:srgbClr val="C0C0C0"/>
                  </a:outerShdw>
                </a:effectLst>
              </a:rPr>
              <a:t>2</a:t>
            </a:r>
            <a:r>
              <a:rPr lang="zh-CN" altLang="zh-CN" dirty="0">
                <a:effectLst>
                  <a:outerShdw blurRad="38100" dist="38100" dir="2700000">
                    <a:srgbClr val="C0C0C0"/>
                  </a:outerShdw>
                </a:effectLst>
              </a:rPr>
              <a:t>孕足月于我院产科顺产娩出，出生时无呼吸，四肢松弛伴末梢青紫，经产房气管插管及正压通气抢救约</a:t>
            </a:r>
            <a:r>
              <a:rPr lang="en-US" altLang="zh-CN" dirty="0">
                <a:effectLst>
                  <a:outerShdw blurRad="38100" dist="38100" dir="2700000">
                    <a:srgbClr val="C0C0C0"/>
                  </a:outerShdw>
                </a:effectLst>
              </a:rPr>
              <a:t>5</a:t>
            </a:r>
            <a:r>
              <a:rPr lang="zh-CN" altLang="zh-CN" dirty="0">
                <a:effectLst>
                  <a:outerShdw blurRad="38100" dist="38100" dir="2700000">
                    <a:srgbClr val="C0C0C0"/>
                  </a:outerShdw>
                </a:effectLst>
              </a:rPr>
              <a:t>分钟后症状略有好转。</a:t>
            </a:r>
          </a:p>
        </p:txBody>
      </p:sp>
      <p:pic>
        <p:nvPicPr>
          <p:cNvPr id="4100" name="Picture 4" descr="C:\Users\Administrator\Desktop\正源ｌｏｇｏ.jpg"/>
          <p:cNvPicPr>
            <a:picLocks noChangeAspect="1"/>
          </p:cNvPicPr>
          <p:nvPr/>
        </p:nvPicPr>
        <p:blipFill>
          <a:blip r:embed="rId3" cstate="print"/>
          <a:stretch>
            <a:fillRect/>
          </a:stretch>
        </p:blipFill>
        <p:spPr>
          <a:xfrm>
            <a:off x="391795" y="26193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1143000" y="1452880"/>
            <a:ext cx="5894705" cy="73533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302895" y="2188210"/>
            <a:ext cx="8455025" cy="3872865"/>
          </a:xfrm>
        </p:spPr>
        <p:txBody>
          <a:bodyPr wrap="square" lIns="91440" tIns="45720" rIns="91440" bIns="45720" numCol="1" anchor="t" anchorCtr="0" compatLnSpc="1"/>
          <a:lstStyle/>
          <a:p>
            <a:pPr lvl="0"/>
            <a:r>
              <a:rPr lang="zh-CN" altLang="en-US" sz="2800" dirty="0">
                <a:effectLst>
                  <a:outerShdw blurRad="38100" dist="38100" dir="2700000">
                    <a:srgbClr val="C0C0C0"/>
                  </a:outerShdw>
                </a:effectLst>
              </a:rPr>
              <a:t>入院情况：</a:t>
            </a:r>
            <a:r>
              <a:rPr lang="en-US" altLang="zh-CN" sz="2800" dirty="0">
                <a:effectLst>
                  <a:outerShdw blurRad="38100" dist="38100" dir="2700000">
                    <a:srgbClr val="C0C0C0"/>
                  </a:outerShdw>
                </a:effectLst>
              </a:rPr>
              <a:t>Apgar</a:t>
            </a:r>
            <a:r>
              <a:rPr lang="zh-CN" altLang="zh-CN" sz="2800" dirty="0">
                <a:effectLst>
                  <a:outerShdw blurRad="38100" dist="38100" dir="2700000">
                    <a:srgbClr val="C0C0C0"/>
                  </a:outerShdw>
                </a:effectLst>
              </a:rPr>
              <a:t>评分</a:t>
            </a:r>
            <a:r>
              <a:rPr lang="en-US" altLang="zh-CN" sz="2800" dirty="0">
                <a:effectLst>
                  <a:outerShdw blurRad="38100" dist="38100" dir="2700000">
                    <a:srgbClr val="C0C0C0"/>
                  </a:outerShdw>
                </a:effectLst>
              </a:rPr>
              <a:t>5-6</a:t>
            </a:r>
            <a:r>
              <a:rPr lang="zh-CN" altLang="zh-CN" sz="2800" dirty="0">
                <a:effectLst>
                  <a:outerShdw blurRad="38100" dist="38100" dir="2700000">
                    <a:srgbClr val="C0C0C0"/>
                  </a:outerShdw>
                </a:effectLst>
              </a:rPr>
              <a:t>分，出生体重</a:t>
            </a:r>
            <a:r>
              <a:rPr lang="en-US" altLang="zh-CN" sz="2800" dirty="0">
                <a:effectLst>
                  <a:outerShdw blurRad="38100" dist="38100" dir="2700000">
                    <a:srgbClr val="C0C0C0"/>
                  </a:outerShdw>
                </a:effectLst>
              </a:rPr>
              <a:t>3960</a:t>
            </a:r>
            <a:r>
              <a:rPr lang="zh-CN" altLang="zh-CN" sz="2800" dirty="0" smtClean="0">
                <a:effectLst>
                  <a:outerShdw blurRad="38100" dist="38100" dir="2700000">
                    <a:srgbClr val="C0C0C0"/>
                  </a:outerShdw>
                </a:effectLst>
              </a:rPr>
              <a:t>克</a:t>
            </a:r>
            <a:r>
              <a:rPr lang="zh-CN" altLang="en-US" sz="2800" dirty="0" smtClean="0">
                <a:effectLst>
                  <a:outerShdw blurRad="38100" dist="38100" dir="2700000">
                    <a:srgbClr val="C0C0C0"/>
                  </a:outerShdw>
                </a:effectLst>
              </a:rPr>
              <a:t>，</a:t>
            </a:r>
            <a:r>
              <a:rPr lang="zh-CN" altLang="zh-CN" sz="2800" dirty="0" smtClean="0">
                <a:effectLst>
                  <a:outerShdw blurRad="38100" dist="38100" dir="2700000">
                    <a:srgbClr val="C0C0C0"/>
                  </a:outerShdw>
                </a:effectLst>
              </a:rPr>
              <a:t>出</a:t>
            </a:r>
            <a:r>
              <a:rPr lang="zh-CN" altLang="zh-CN" sz="2800" dirty="0">
                <a:effectLst>
                  <a:outerShdw blurRad="38100" dist="38100" dir="2700000">
                    <a:srgbClr val="C0C0C0"/>
                  </a:outerShdw>
                </a:effectLst>
              </a:rPr>
              <a:t>生时羊水粪染明显，脐带及胎盘未见异常，胎膜早破</a:t>
            </a:r>
            <a:r>
              <a:rPr lang="en-US" altLang="zh-CN" sz="2800" dirty="0">
                <a:effectLst>
                  <a:outerShdw blurRad="38100" dist="38100" dir="2700000">
                    <a:srgbClr val="C0C0C0"/>
                  </a:outerShdw>
                </a:effectLst>
              </a:rPr>
              <a:t>20</a:t>
            </a:r>
            <a:r>
              <a:rPr lang="zh-CN" altLang="zh-CN" sz="2800" dirty="0">
                <a:effectLst>
                  <a:outerShdw blurRad="38100" dist="38100" dir="2700000">
                    <a:srgbClr val="C0C0C0"/>
                  </a:outerShdw>
                </a:effectLst>
              </a:rPr>
              <a:t>小时余，无抽搐及尖叫，紧急转入我科，再次予气管插管时声门可见胎粪，且气管内吸痰吸出少许胎粪，但仍无自主呼吸，四肢松弛</a:t>
            </a:r>
            <a:r>
              <a:rPr lang="zh-CN" altLang="zh-CN" sz="2800" dirty="0" smtClean="0">
                <a:effectLst>
                  <a:outerShdw blurRad="38100" dist="38100" dir="2700000">
                    <a:srgbClr val="C0C0C0"/>
                  </a:outerShdw>
                </a:effectLst>
              </a:rPr>
              <a:t>，拟</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）胎粪吸入综合征；（</a:t>
            </a:r>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）呼吸衰竭；（</a:t>
            </a:r>
            <a:r>
              <a:rPr lang="en-US" altLang="zh-CN" sz="2800" dirty="0">
                <a:effectLst>
                  <a:outerShdw blurRad="38100" dist="38100" dir="2700000">
                    <a:srgbClr val="C0C0C0"/>
                  </a:outerShdw>
                </a:effectLst>
              </a:rPr>
              <a:t>3</a:t>
            </a:r>
            <a:r>
              <a:rPr lang="zh-CN" altLang="zh-CN" sz="2800" dirty="0">
                <a:effectLst>
                  <a:outerShdw blurRad="38100" dist="38100" dir="2700000">
                    <a:srgbClr val="C0C0C0"/>
                  </a:outerShdw>
                </a:effectLst>
              </a:rPr>
              <a:t>）新生儿窒息（轻度）；（</a:t>
            </a:r>
            <a:r>
              <a:rPr lang="en-US" altLang="zh-CN" sz="2800" dirty="0">
                <a:effectLst>
                  <a:outerShdw blurRad="38100" dist="38100" dir="2700000">
                    <a:srgbClr val="C0C0C0"/>
                  </a:outerShdw>
                </a:effectLst>
              </a:rPr>
              <a:t>4</a:t>
            </a:r>
            <a:r>
              <a:rPr lang="zh-CN" altLang="zh-CN" sz="2800" dirty="0">
                <a:effectLst>
                  <a:outerShdw blurRad="38100" dist="38100" dir="2700000">
                    <a:srgbClr val="C0C0C0"/>
                  </a:outerShdw>
                </a:effectLst>
              </a:rPr>
              <a:t>）代谢性酸中毒”</a:t>
            </a:r>
            <a:r>
              <a:rPr lang="zh-CN" altLang="zh-CN" sz="2800" dirty="0" smtClean="0">
                <a:effectLst>
                  <a:outerShdw blurRad="38100" dist="38100" dir="2700000">
                    <a:srgbClr val="C0C0C0"/>
                  </a:outerShdw>
                </a:effectLst>
              </a:rPr>
              <a:t>收住</a:t>
            </a:r>
            <a:r>
              <a:rPr lang="zh-CN" altLang="zh-CN" sz="2800" dirty="0">
                <a:effectLst>
                  <a:outerShdw blurRad="38100" dist="38100" dir="2700000">
                    <a:srgbClr val="C0C0C0"/>
                  </a:outerShdw>
                </a:effectLst>
              </a:rPr>
              <a:t>院治疗。</a:t>
            </a:r>
          </a:p>
        </p:txBody>
      </p:sp>
      <p:pic>
        <p:nvPicPr>
          <p:cNvPr id="4100" name="Picture 4" descr="C:\Users\Administrator\Desktop\正源ｌｏｇｏ.jpg"/>
          <p:cNvPicPr>
            <a:picLocks noChangeAspect="1"/>
          </p:cNvPicPr>
          <p:nvPr/>
        </p:nvPicPr>
        <p:blipFill>
          <a:blip r:embed="rId3" cstate="print"/>
          <a:stretch>
            <a:fillRect/>
          </a:stretch>
        </p:blipFill>
        <p:spPr>
          <a:xfrm>
            <a:off x="209550" y="21748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972820" y="1511300"/>
            <a:ext cx="6819265" cy="84709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601345" y="2586355"/>
            <a:ext cx="7776000" cy="3474720"/>
          </a:xfrm>
        </p:spPr>
        <p:txBody>
          <a:bodyPr wrap="square" lIns="91440" tIns="45720" rIns="91440" bIns="45720" numCol="1" anchor="t" anchorCtr="0" compatLnSpc="1"/>
          <a:lstStyle/>
          <a:p>
            <a:pPr lvl="0"/>
            <a:r>
              <a:rPr lang="zh-CN" altLang="en-US" dirty="0">
                <a:effectLst>
                  <a:outerShdw blurRad="38100" dist="38100" dir="2700000">
                    <a:srgbClr val="C0C0C0"/>
                  </a:outerShdw>
                </a:effectLst>
              </a:rPr>
              <a:t>入院情况：</a:t>
            </a:r>
            <a:r>
              <a:rPr lang="en-US" altLang="zh-CN" dirty="0">
                <a:effectLst>
                  <a:outerShdw blurRad="38100" dist="38100" dir="2700000">
                    <a:srgbClr val="C0C0C0"/>
                  </a:outerShdw>
                </a:effectLst>
              </a:rPr>
              <a:t>PE</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T</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35</a:t>
            </a:r>
            <a:r>
              <a:rPr lang="zh-CN" altLang="zh-CN" dirty="0">
                <a:effectLst>
                  <a:outerShdw blurRad="38100" dist="38100" dir="2700000">
                    <a:srgbClr val="C0C0C0"/>
                  </a:outerShdw>
                </a:effectLst>
              </a:rPr>
              <a:t>℃，新生儿貌，神志不清，刺激无反应，前囟平，面色红润，颈软，无抵抗，气管居中，无自主呼吸；心率：</a:t>
            </a:r>
            <a:r>
              <a:rPr lang="en-US" altLang="zh-CN" dirty="0">
                <a:effectLst>
                  <a:outerShdw blurRad="38100" dist="38100" dir="2700000">
                    <a:srgbClr val="C0C0C0"/>
                  </a:outerShdw>
                </a:effectLst>
              </a:rPr>
              <a:t>120</a:t>
            </a:r>
            <a:r>
              <a:rPr lang="zh-CN" altLang="zh-CN" dirty="0">
                <a:effectLst>
                  <a:outerShdw blurRad="38100" dist="38100" dir="2700000">
                    <a:srgbClr val="C0C0C0"/>
                  </a:outerShdw>
                </a:effectLst>
              </a:rPr>
              <a:t>次</a:t>
            </a:r>
            <a:r>
              <a:rPr lang="en-US" altLang="zh-CN" dirty="0">
                <a:effectLst>
                  <a:outerShdw blurRad="38100" dist="38100" dir="2700000">
                    <a:srgbClr val="C0C0C0"/>
                  </a:outerShdw>
                </a:effectLst>
              </a:rPr>
              <a:t>/</a:t>
            </a:r>
            <a:r>
              <a:rPr lang="zh-CN" altLang="zh-CN" dirty="0">
                <a:effectLst>
                  <a:outerShdw blurRad="38100" dist="38100" dir="2700000">
                    <a:srgbClr val="C0C0C0"/>
                  </a:outerShdw>
                </a:effectLst>
              </a:rPr>
              <a:t>分，律齐，未闻及病理性杂音；腹平软，未及异常包块，脐带结扎，肝脾肋下触诊不满意，四肢肌张力无，原始反射未引出。</a:t>
            </a:r>
          </a:p>
        </p:txBody>
      </p:sp>
      <p:pic>
        <p:nvPicPr>
          <p:cNvPr id="4100" name="Picture 4" descr="C:\Users\Administrator\Desktop\正源ｌｏｇｏ.jpg"/>
          <p:cNvPicPr>
            <a:picLocks noChangeAspect="1"/>
          </p:cNvPicPr>
          <p:nvPr/>
        </p:nvPicPr>
        <p:blipFill>
          <a:blip r:embed="rId3" cstate="print"/>
          <a:stretch>
            <a:fillRect/>
          </a:stretch>
        </p:blipFill>
        <p:spPr>
          <a:xfrm>
            <a:off x="450850" y="17494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915670" y="1438275"/>
            <a:ext cx="6989445" cy="63881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559435" y="2304415"/>
            <a:ext cx="7812000" cy="3884930"/>
          </a:xfrm>
        </p:spPr>
        <p:txBody>
          <a:bodyPr wrap="square" lIns="91440" tIns="45720" rIns="91440" bIns="45720" numCol="1" anchor="t" anchorCtr="0" compatLnSpc="1"/>
          <a:lstStyle/>
          <a:p>
            <a:pPr lvl="0"/>
            <a:r>
              <a:rPr lang="zh-CN" altLang="zh-CN" b="1" dirty="0">
                <a:effectLst>
                  <a:outerShdw blurRad="38100" dist="38100" dir="2700000">
                    <a:srgbClr val="C0C0C0"/>
                  </a:outerShdw>
                </a:effectLst>
              </a:rPr>
              <a:t>住院经过：</a:t>
            </a:r>
            <a:r>
              <a:rPr lang="zh-CN" altLang="zh-CN" dirty="0">
                <a:effectLst>
                  <a:outerShdw blurRad="38100" dist="38100" dir="2700000">
                    <a:srgbClr val="C0C0C0"/>
                  </a:outerShdw>
                </a:effectLst>
              </a:rPr>
              <a:t>入院完善相关检查，明确诊断，予保暖，保持气道通畅，气管插管机械通气，纠酸，补</a:t>
            </a:r>
            <a:r>
              <a:rPr lang="zh-CN" altLang="zh-CN" dirty="0" smtClean="0">
                <a:effectLst>
                  <a:outerShdw blurRad="38100" dist="38100" dir="2700000">
                    <a:srgbClr val="C0C0C0"/>
                  </a:outerShdw>
                </a:effectLst>
              </a:rPr>
              <a:t>液</a:t>
            </a:r>
            <a:r>
              <a:rPr lang="zh-CN" altLang="en-US" dirty="0" smtClean="0">
                <a:effectLst>
                  <a:outerShdw blurRad="38100" dist="38100" dir="2700000">
                    <a:srgbClr val="C0C0C0"/>
                  </a:outerShdw>
                </a:effectLst>
              </a:rPr>
              <a:t>，</a:t>
            </a:r>
            <a:r>
              <a:rPr lang="zh-CN" altLang="zh-CN" dirty="0" smtClean="0">
                <a:effectLst>
                  <a:outerShdw blurRad="38100" dist="38100" dir="2700000">
                    <a:srgbClr val="C0C0C0"/>
                  </a:outerShdw>
                </a:effectLst>
              </a:rPr>
              <a:t>营</a:t>
            </a:r>
            <a:r>
              <a:rPr lang="zh-CN" altLang="zh-CN" dirty="0">
                <a:effectLst>
                  <a:outerShdw blurRad="38100" dist="38100" dir="2700000">
                    <a:srgbClr val="C0C0C0"/>
                  </a:outerShdw>
                </a:effectLst>
              </a:rPr>
              <a:t>养支持，心电监护，维生素</a:t>
            </a:r>
            <a:r>
              <a:rPr lang="en-US" altLang="zh-CN" dirty="0">
                <a:effectLst>
                  <a:outerShdw blurRad="38100" dist="38100" dir="2700000">
                    <a:srgbClr val="C0C0C0"/>
                  </a:outerShdw>
                </a:effectLst>
              </a:rPr>
              <a:t>K1</a:t>
            </a:r>
            <a:r>
              <a:rPr lang="zh-CN" altLang="zh-CN" dirty="0">
                <a:effectLst>
                  <a:outerShdw blurRad="38100" dist="38100" dir="2700000">
                    <a:srgbClr val="C0C0C0"/>
                  </a:outerShdw>
                </a:effectLst>
              </a:rPr>
              <a:t>预防出血，多巴胺、多巴酚丁胺改善微循环，先后予头孢噻肟钠及泰能抗感染，控制惊厥，输人血白蛋白、静推速尿降颅压，维护重要脏器功能等治疗。</a:t>
            </a:r>
          </a:p>
        </p:txBody>
      </p:sp>
      <p:pic>
        <p:nvPicPr>
          <p:cNvPr id="4100" name="Picture 4" descr="C:\Users\Administrator\Desktop\正源ｌｏｇｏ.jpg"/>
          <p:cNvPicPr>
            <a:picLocks noChangeAspect="1"/>
          </p:cNvPicPr>
          <p:nvPr/>
        </p:nvPicPr>
        <p:blipFill>
          <a:blip r:embed="rId3" cstate="print"/>
          <a:stretch>
            <a:fillRect/>
          </a:stretch>
        </p:blipFill>
        <p:spPr>
          <a:xfrm>
            <a:off x="385445" y="20288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p:txBody>
          <a:bodyPr/>
          <a:lstStyle/>
          <a:p>
            <a:pPr lvl="0"/>
            <a:r>
              <a:rPr lang="zh-CN" altLang="zh-CN"/>
              <a:t> </a:t>
            </a:r>
          </a:p>
        </p:txBody>
      </p:sp>
      <p:sp>
        <p:nvSpPr>
          <p:cNvPr id="5123" name="Rectangle 3"/>
          <p:cNvSpPr>
            <a:spLocks noGrp="1" noChangeArrowheads="1"/>
          </p:cNvSpPr>
          <p:nvPr>
            <p:ph type="body" orient="vert" idx="4294967295"/>
          </p:nvPr>
        </p:nvSpPr>
        <p:spPr>
          <a:xfrm>
            <a:off x="359410" y="2186940"/>
            <a:ext cx="8002905" cy="3576320"/>
          </a:xfrm>
        </p:spPr>
        <p:txBody>
          <a:bodyPr/>
          <a:lstStyle/>
          <a:p>
            <a:pPr lvl="0" algn="l"/>
            <a:r>
              <a:rPr lang="zh-CN" altLang="zh-CN" dirty="0"/>
              <a:t> </a:t>
            </a:r>
            <a:r>
              <a:rPr lang="zh-CN" altLang="en-US" dirty="0"/>
              <a:t>笔者通过对我所近期已完成的法医临床案例整理，发现其中的典型案例，值得我们法医临床鉴定专家的反思和借鉴。笔者选择了其中的具有代表性的案例进行点评、交流，交流中若有不当之处，敬请批评指正</a:t>
            </a:r>
            <a:r>
              <a:rPr lang="zh-CN" altLang="en-US" dirty="0" smtClean="0"/>
              <a:t>。同时，对于基层妇幼保健一线工作人员，如何理解和把握首诊负责制度，规避高危妊娠风险都是大有裨益的。</a:t>
            </a:r>
            <a:endParaRPr lang="zh-CN" altLang="en-US" dirty="0"/>
          </a:p>
        </p:txBody>
      </p:sp>
      <p:pic>
        <p:nvPicPr>
          <p:cNvPr id="4100" name="Picture 4" descr="C:\Users\Administrator\Desktop\正源ｌｏｇｏ.jpg"/>
          <p:cNvPicPr>
            <a:picLocks noChangeAspect="1"/>
          </p:cNvPicPr>
          <p:nvPr/>
        </p:nvPicPr>
        <p:blipFill>
          <a:blip r:embed="rId3" cstate="print"/>
          <a:stretch>
            <a:fillRect/>
          </a:stretch>
        </p:blipFill>
        <p:spPr>
          <a:xfrm>
            <a:off x="546735" y="31146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1143000" y="1388745"/>
            <a:ext cx="6833870" cy="669925"/>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828675" y="2059305"/>
            <a:ext cx="7687310" cy="4001770"/>
          </a:xfrm>
        </p:spPr>
        <p:txBody>
          <a:bodyPr wrap="square" lIns="91440" tIns="45720" rIns="91440" bIns="45720" numCol="1" anchor="t" anchorCtr="0" compatLnSpc="1"/>
          <a:lstStyle/>
          <a:p>
            <a:pPr lvl="0"/>
            <a:r>
              <a:rPr lang="zh-CN" altLang="en-US" sz="2800" dirty="0">
                <a:effectLst>
                  <a:outerShdw blurRad="38100" dist="38100" dir="2700000">
                    <a:srgbClr val="C0C0C0"/>
                  </a:outerShdw>
                </a:effectLst>
              </a:rPr>
              <a:t>住院经过：</a:t>
            </a:r>
            <a:r>
              <a:rPr lang="zh-CN" altLang="zh-CN" sz="2800" dirty="0">
                <a:effectLst>
                  <a:outerShdw blurRad="38100" dist="38100" dir="2700000">
                    <a:srgbClr val="C0C0C0"/>
                  </a:outerShdw>
                </a:effectLst>
              </a:rPr>
              <a:t>患儿于</a:t>
            </a:r>
            <a:r>
              <a:rPr lang="en-US" altLang="zh-CN" sz="2800" dirty="0">
                <a:effectLst>
                  <a:outerShdw blurRad="38100" dist="38100" dir="2700000">
                    <a:srgbClr val="C0C0C0"/>
                  </a:outerShdw>
                </a:effectLst>
              </a:rPr>
              <a:t>2015</a:t>
            </a:r>
            <a:r>
              <a:rPr lang="zh-CN" altLang="zh-CN" sz="2800" dirty="0">
                <a:effectLst>
                  <a:outerShdw blurRad="38100" dist="38100" dir="2700000">
                    <a:srgbClr val="C0C0C0"/>
                  </a:outerShdw>
                </a:effectLst>
              </a:rPr>
              <a:t>年</a:t>
            </a:r>
            <a:r>
              <a:rPr lang="en-US" altLang="zh-CN" sz="2800" dirty="0">
                <a:effectLst>
                  <a:outerShdw blurRad="38100" dist="38100" dir="2700000">
                    <a:srgbClr val="C0C0C0"/>
                  </a:outerShdw>
                </a:effectLst>
              </a:rPr>
              <a:t>12</a:t>
            </a:r>
            <a:r>
              <a:rPr lang="zh-CN" altLang="zh-CN" sz="2800" dirty="0">
                <a:effectLst>
                  <a:outerShdw blurRad="38100" dist="38100" dir="2700000">
                    <a:srgbClr val="C0C0C0"/>
                  </a:outerShdw>
                </a:effectLst>
              </a:rPr>
              <a:t>月</a:t>
            </a:r>
            <a:r>
              <a:rPr lang="en-US" altLang="zh-CN" sz="2800" dirty="0">
                <a:effectLst>
                  <a:outerShdw blurRad="38100" dist="38100" dir="2700000">
                    <a:srgbClr val="C0C0C0"/>
                  </a:outerShdw>
                </a:effectLst>
              </a:rPr>
              <a:t>27</a:t>
            </a:r>
            <a:r>
              <a:rPr lang="zh-CN" altLang="zh-CN" sz="2800" dirty="0">
                <a:effectLst>
                  <a:outerShdw blurRad="38100" dist="38100" dir="2700000">
                    <a:srgbClr val="C0C0C0"/>
                  </a:outerShdw>
                </a:effectLst>
              </a:rPr>
              <a:t>日</a:t>
            </a:r>
            <a:r>
              <a:rPr lang="en-US" altLang="zh-CN" sz="2800" dirty="0">
                <a:effectLst>
                  <a:outerShdw blurRad="38100" dist="38100" dir="2700000">
                    <a:srgbClr val="C0C0C0"/>
                  </a:outerShdw>
                </a:effectLst>
              </a:rPr>
              <a:t>11</a:t>
            </a:r>
            <a:r>
              <a:rPr lang="zh-CN" altLang="zh-CN" sz="2800" dirty="0">
                <a:effectLst>
                  <a:outerShdw blurRad="38100" dist="38100" dir="2700000">
                    <a:srgbClr val="C0C0C0"/>
                  </a:outerShdw>
                </a:effectLst>
              </a:rPr>
              <a:t>时</a:t>
            </a:r>
            <a:r>
              <a:rPr lang="en-US" altLang="zh-CN" sz="2800" dirty="0">
                <a:effectLst>
                  <a:outerShdw blurRad="38100" dist="38100" dir="2700000">
                    <a:srgbClr val="C0C0C0"/>
                  </a:outerShdw>
                </a:effectLst>
              </a:rPr>
              <a:t>50</a:t>
            </a:r>
            <a:r>
              <a:rPr lang="zh-CN" altLang="zh-CN" sz="2800" dirty="0">
                <a:effectLst>
                  <a:outerShdw blurRad="38100" dist="38100" dir="2700000">
                    <a:srgbClr val="C0C0C0"/>
                  </a:outerShdw>
                </a:effectLst>
              </a:rPr>
              <a:t>分左右出现经皮氧饱和度降至</a:t>
            </a:r>
            <a:r>
              <a:rPr lang="en-US" altLang="zh-CN" sz="2800" dirty="0">
                <a:effectLst>
                  <a:outerShdw blurRad="38100" dist="38100" dir="2700000">
                    <a:srgbClr val="C0C0C0"/>
                  </a:outerShdw>
                </a:effectLst>
              </a:rPr>
              <a:t>50%</a:t>
            </a:r>
            <a:r>
              <a:rPr lang="zh-CN" altLang="zh-CN" sz="2800" dirty="0">
                <a:effectLst>
                  <a:outerShdw blurRad="38100" dist="38100" dir="2700000">
                    <a:srgbClr val="C0C0C0"/>
                  </a:outerShdw>
                </a:effectLst>
              </a:rPr>
              <a:t>，伴皮肤青紫，自主呼吸消失，心率降至</a:t>
            </a:r>
            <a:r>
              <a:rPr lang="en-US" altLang="zh-CN" sz="2800" dirty="0">
                <a:effectLst>
                  <a:outerShdw blurRad="38100" dist="38100" dir="2700000">
                    <a:srgbClr val="C0C0C0"/>
                  </a:outerShdw>
                </a:effectLst>
              </a:rPr>
              <a:t>40</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分，立即予胸外按压及正压通气，抢救约</a:t>
            </a:r>
            <a:r>
              <a:rPr lang="en-US" altLang="zh-CN" sz="2800" dirty="0">
                <a:effectLst>
                  <a:outerShdw blurRad="38100" dist="38100" dir="2700000">
                    <a:srgbClr val="C0C0C0"/>
                  </a:outerShdw>
                </a:effectLst>
              </a:rPr>
              <a:t>5</a:t>
            </a:r>
            <a:r>
              <a:rPr lang="zh-CN" altLang="zh-CN" sz="2800" dirty="0">
                <a:effectLst>
                  <a:outerShdw blurRad="38100" dist="38100" dir="2700000">
                    <a:srgbClr val="C0C0C0"/>
                  </a:outerShdw>
                </a:effectLst>
              </a:rPr>
              <a:t>分钟后无好转，心率、呼吸消失，继续胸外按压及正压通气，并予</a:t>
            </a:r>
            <a:r>
              <a:rPr lang="en-US" altLang="zh-CN" sz="2800" dirty="0">
                <a:effectLst>
                  <a:outerShdw blurRad="38100" dist="38100" dir="2700000">
                    <a:srgbClr val="C0C0C0"/>
                  </a:outerShdw>
                </a:effectLst>
              </a:rPr>
              <a:t>1:10000</a:t>
            </a:r>
            <a:r>
              <a:rPr lang="zh-CN" altLang="zh-CN" sz="2800" dirty="0">
                <a:effectLst>
                  <a:outerShdw blurRad="38100" dist="38100" dir="2700000">
                    <a:srgbClr val="C0C0C0"/>
                  </a:outerShdw>
                </a:effectLst>
              </a:rPr>
              <a:t>肾上腺素</a:t>
            </a:r>
            <a:r>
              <a:rPr lang="en-US" altLang="zh-CN" sz="2800" dirty="0">
                <a:effectLst>
                  <a:outerShdw blurRad="38100" dist="38100" dir="2700000">
                    <a:srgbClr val="C0C0C0"/>
                  </a:outerShdw>
                </a:effectLst>
              </a:rPr>
              <a:t>2ml</a:t>
            </a:r>
            <a:r>
              <a:rPr lang="zh-CN" altLang="zh-CN" sz="2800" dirty="0">
                <a:effectLst>
                  <a:outerShdw blurRad="38100" dist="38100" dir="2700000">
                    <a:srgbClr val="C0C0C0"/>
                  </a:outerShdw>
                </a:effectLst>
              </a:rPr>
              <a:t>气管内注入，心率仍未恢复，继续胸外按压，</a:t>
            </a:r>
            <a:r>
              <a:rPr lang="en-US" altLang="zh-CN" sz="2800" dirty="0">
                <a:effectLst>
                  <a:outerShdw blurRad="38100" dist="38100" dir="2700000">
                    <a:srgbClr val="C0C0C0"/>
                  </a:outerShdw>
                </a:effectLst>
              </a:rPr>
              <a:t>5</a:t>
            </a:r>
            <a:r>
              <a:rPr lang="zh-CN" altLang="zh-CN" sz="2800" dirty="0">
                <a:effectLst>
                  <a:outerShdw blurRad="38100" dist="38100" dir="2700000">
                    <a:srgbClr val="C0C0C0"/>
                  </a:outerShdw>
                </a:effectLst>
              </a:rPr>
              <a:t>分钟后再次予</a:t>
            </a:r>
            <a:r>
              <a:rPr lang="en-US" altLang="zh-CN" sz="2800" dirty="0">
                <a:effectLst>
                  <a:outerShdw blurRad="38100" dist="38100" dir="2700000">
                    <a:srgbClr val="C0C0C0"/>
                  </a:outerShdw>
                </a:effectLst>
              </a:rPr>
              <a:t>1:10000</a:t>
            </a:r>
            <a:r>
              <a:rPr lang="zh-CN" altLang="zh-CN" sz="2800" dirty="0">
                <a:effectLst>
                  <a:outerShdw blurRad="38100" dist="38100" dir="2700000">
                    <a:srgbClr val="C0C0C0"/>
                  </a:outerShdw>
                </a:effectLst>
              </a:rPr>
              <a:t>肾上腺素肌肉注射，心跳、呼吸仍未恢复。</a:t>
            </a:r>
          </a:p>
        </p:txBody>
      </p:sp>
      <p:pic>
        <p:nvPicPr>
          <p:cNvPr id="4100" name="Picture 4" descr="C:\Users\Administrator\Desktop\正源ｌｏｇｏ.jpg"/>
          <p:cNvPicPr>
            <a:picLocks noChangeAspect="1"/>
          </p:cNvPicPr>
          <p:nvPr/>
        </p:nvPicPr>
        <p:blipFill>
          <a:blip r:embed="rId3" cstate="print"/>
          <a:stretch>
            <a:fillRect/>
          </a:stretch>
        </p:blipFill>
        <p:spPr>
          <a:xfrm>
            <a:off x="465455" y="15335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1143000" y="1524635"/>
            <a:ext cx="5937250" cy="734695"/>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658495" y="2492896"/>
            <a:ext cx="7812000" cy="3568179"/>
          </a:xfrm>
        </p:spPr>
        <p:txBody>
          <a:bodyPr wrap="square" lIns="91440" tIns="45720" rIns="91440" bIns="45720" numCol="1" anchor="t" anchorCtr="0" compatLnSpc="1"/>
          <a:lstStyle/>
          <a:p>
            <a:pPr lvl="0"/>
            <a:r>
              <a:rPr lang="zh-CN" altLang="en-US" dirty="0">
                <a:effectLst>
                  <a:outerShdw blurRad="38100" dist="38100" dir="2700000">
                    <a:srgbClr val="C0C0C0"/>
                  </a:outerShdw>
                </a:effectLst>
              </a:rPr>
              <a:t>住院经过：</a:t>
            </a:r>
            <a:r>
              <a:rPr lang="zh-CN" altLang="zh-CN" dirty="0">
                <a:effectLst>
                  <a:outerShdw blurRad="38100" dist="38100" dir="2700000">
                    <a:srgbClr val="C0C0C0"/>
                  </a:outerShdw>
                </a:effectLst>
              </a:rPr>
              <a:t>与家人沟通病情后，家人要求继续抢救。继续予胸外按压及正压通气</a:t>
            </a:r>
            <a:r>
              <a:rPr lang="en-US" altLang="zh-CN" dirty="0">
                <a:effectLst>
                  <a:outerShdw blurRad="38100" dist="38100" dir="2700000">
                    <a:srgbClr val="C0C0C0"/>
                  </a:outerShdw>
                </a:effectLst>
              </a:rPr>
              <a:t>20</a:t>
            </a:r>
            <a:r>
              <a:rPr lang="zh-CN" altLang="zh-CN" dirty="0">
                <a:effectLst>
                  <a:outerShdw blurRad="38100" dist="38100" dir="2700000">
                    <a:srgbClr val="C0C0C0"/>
                  </a:outerShdw>
                </a:effectLst>
              </a:rPr>
              <a:t>分钟后患儿仍无心跳、呼吸，瞳孔散大、固</a:t>
            </a:r>
            <a:r>
              <a:rPr lang="zh-CN" altLang="zh-CN" dirty="0" smtClean="0">
                <a:effectLst>
                  <a:outerShdw blurRad="38100" dist="38100" dir="2700000">
                    <a:srgbClr val="C0C0C0"/>
                  </a:outerShdw>
                </a:effectLst>
              </a:rPr>
              <a:t>定</a:t>
            </a:r>
            <a:r>
              <a:rPr lang="zh-CN" altLang="en-US" dirty="0" smtClean="0">
                <a:effectLst>
                  <a:outerShdw blurRad="38100" dist="38100" dir="2700000">
                    <a:srgbClr val="C0C0C0"/>
                  </a:outerShdw>
                </a:effectLst>
              </a:rPr>
              <a:t>，</a:t>
            </a:r>
            <a:r>
              <a:rPr lang="zh-CN" altLang="zh-CN" dirty="0" smtClean="0">
                <a:effectLst>
                  <a:outerShdw blurRad="38100" dist="38100" dir="2700000">
                    <a:srgbClr val="C0C0C0"/>
                  </a:outerShdw>
                </a:effectLst>
              </a:rPr>
              <a:t>抢</a:t>
            </a:r>
            <a:r>
              <a:rPr lang="zh-CN" altLang="zh-CN" dirty="0">
                <a:effectLst>
                  <a:outerShdw blurRad="38100" dist="38100" dir="2700000">
                    <a:srgbClr val="C0C0C0"/>
                  </a:outerShdw>
                </a:effectLst>
              </a:rPr>
              <a:t>救失败，宣布临床死</a:t>
            </a:r>
            <a:r>
              <a:rPr lang="zh-CN" altLang="zh-CN" dirty="0" smtClean="0">
                <a:effectLst>
                  <a:outerShdw blurRad="38100" dist="38100" dir="2700000">
                    <a:srgbClr val="C0C0C0"/>
                  </a:outerShdw>
                </a:effectLst>
              </a:rPr>
              <a:t>亡死</a:t>
            </a:r>
            <a:r>
              <a:rPr lang="zh-CN" altLang="zh-CN" dirty="0">
                <a:effectLst>
                  <a:outerShdw blurRad="38100" dist="38100" dir="2700000">
                    <a:srgbClr val="C0C0C0"/>
                  </a:outerShdw>
                </a:effectLst>
              </a:rPr>
              <a:t>亡时间：</a:t>
            </a:r>
            <a:r>
              <a:rPr lang="en-US" altLang="zh-CN" dirty="0">
                <a:effectLst>
                  <a:outerShdw blurRad="38100" dist="38100" dir="2700000">
                    <a:srgbClr val="C0C0C0"/>
                  </a:outerShdw>
                </a:effectLst>
              </a:rPr>
              <a:t>2015</a:t>
            </a:r>
            <a:r>
              <a:rPr lang="zh-CN" altLang="zh-CN" dirty="0">
                <a:effectLst>
                  <a:outerShdw blurRad="38100" dist="38100" dir="2700000">
                    <a:srgbClr val="C0C0C0"/>
                  </a:outerShdw>
                </a:effectLst>
              </a:rPr>
              <a:t>年</a:t>
            </a:r>
            <a:r>
              <a:rPr lang="en-US" altLang="zh-CN" dirty="0">
                <a:effectLst>
                  <a:outerShdw blurRad="38100" dist="38100" dir="2700000">
                    <a:srgbClr val="C0C0C0"/>
                  </a:outerShdw>
                </a:effectLst>
              </a:rPr>
              <a:t>12</a:t>
            </a:r>
            <a:r>
              <a:rPr lang="zh-CN" altLang="zh-CN" dirty="0">
                <a:effectLst>
                  <a:outerShdw blurRad="38100" dist="38100" dir="2700000">
                    <a:srgbClr val="C0C0C0"/>
                  </a:outerShdw>
                </a:effectLst>
              </a:rPr>
              <a:t>月</a:t>
            </a:r>
            <a:r>
              <a:rPr lang="en-US" altLang="zh-CN" dirty="0">
                <a:effectLst>
                  <a:outerShdw blurRad="38100" dist="38100" dir="2700000">
                    <a:srgbClr val="C0C0C0"/>
                  </a:outerShdw>
                </a:effectLst>
              </a:rPr>
              <a:t>27</a:t>
            </a:r>
            <a:r>
              <a:rPr lang="zh-CN" altLang="zh-CN" dirty="0">
                <a:effectLst>
                  <a:outerShdw blurRad="38100" dist="38100" dir="2700000">
                    <a:srgbClr val="C0C0C0"/>
                  </a:outerShdw>
                </a:effectLst>
              </a:rPr>
              <a:t>日</a:t>
            </a:r>
            <a:r>
              <a:rPr lang="en-US" altLang="zh-CN" dirty="0">
                <a:effectLst>
                  <a:outerShdw blurRad="38100" dist="38100" dir="2700000">
                    <a:srgbClr val="C0C0C0"/>
                  </a:outerShdw>
                </a:effectLst>
              </a:rPr>
              <a:t>12</a:t>
            </a:r>
            <a:r>
              <a:rPr lang="zh-CN" altLang="zh-CN" dirty="0">
                <a:effectLst>
                  <a:outerShdw blurRad="38100" dist="38100" dir="2700000">
                    <a:srgbClr val="C0C0C0"/>
                  </a:outerShdw>
                </a:effectLst>
              </a:rPr>
              <a:t>时</a:t>
            </a:r>
            <a:r>
              <a:rPr lang="en-US" altLang="zh-CN" dirty="0">
                <a:effectLst>
                  <a:outerShdw blurRad="38100" dist="38100" dir="2700000">
                    <a:srgbClr val="C0C0C0"/>
                  </a:outerShdw>
                </a:effectLst>
              </a:rPr>
              <a:t>20</a:t>
            </a:r>
            <a:r>
              <a:rPr lang="zh-CN" altLang="zh-CN" dirty="0">
                <a:effectLst>
                  <a:outerShdw blurRad="38100" dist="38100" dir="2700000">
                    <a:srgbClr val="C0C0C0"/>
                  </a:outerShdw>
                </a:effectLst>
              </a:rPr>
              <a:t>分</a:t>
            </a:r>
          </a:p>
        </p:txBody>
      </p:sp>
      <p:pic>
        <p:nvPicPr>
          <p:cNvPr id="4100" name="Picture 4" descr="C:\Users\Administrator\Desktop\正源ｌｏｇｏ.jpg"/>
          <p:cNvPicPr>
            <a:picLocks noChangeAspect="1"/>
          </p:cNvPicPr>
          <p:nvPr/>
        </p:nvPicPr>
        <p:blipFill>
          <a:blip r:embed="rId3" cstate="print"/>
          <a:stretch>
            <a:fillRect/>
          </a:stretch>
        </p:blipFill>
        <p:spPr>
          <a:xfrm>
            <a:off x="422275" y="18954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1143000" y="1416685"/>
            <a:ext cx="6406515" cy="869950"/>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701040" y="2414905"/>
            <a:ext cx="7632000" cy="3646170"/>
          </a:xfrm>
        </p:spPr>
        <p:txBody>
          <a:bodyPr wrap="square" lIns="91440" tIns="45720" rIns="91440" bIns="45720" numCol="1" anchor="t" anchorCtr="0" compatLnSpc="1"/>
          <a:lstStyle/>
          <a:p>
            <a:pPr lvl="0"/>
            <a:r>
              <a:rPr lang="en-US" altLang="zh-CN" dirty="0">
                <a:effectLst>
                  <a:outerShdw blurRad="38100" dist="38100" dir="2700000">
                    <a:srgbClr val="C0C0C0"/>
                  </a:outerShdw>
                </a:effectLst>
              </a:rPr>
              <a:t>3</a:t>
            </a:r>
            <a:r>
              <a:rPr lang="zh-CN" altLang="zh-CN" dirty="0">
                <a:effectLst>
                  <a:outerShdw blurRad="38100" dist="38100" dir="2700000">
                    <a:srgbClr val="C0C0C0"/>
                  </a:outerShdw>
                </a:effectLst>
              </a:rPr>
              <a:t>、安徽</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司法鉴定所于</a:t>
            </a:r>
            <a:r>
              <a:rPr lang="en-US" altLang="zh-CN" dirty="0">
                <a:effectLst>
                  <a:outerShdw blurRad="38100" dist="38100" dir="2700000">
                    <a:srgbClr val="C0C0C0"/>
                  </a:outerShdw>
                </a:effectLst>
              </a:rPr>
              <a:t>2015</a:t>
            </a:r>
            <a:r>
              <a:rPr lang="zh-CN" altLang="zh-CN" dirty="0">
                <a:effectLst>
                  <a:outerShdw blurRad="38100" dist="38100" dir="2700000">
                    <a:srgbClr val="C0C0C0"/>
                  </a:outerShdw>
                </a:effectLst>
              </a:rPr>
              <a:t>年</a:t>
            </a:r>
            <a:r>
              <a:rPr lang="en-US" altLang="zh-CN" dirty="0">
                <a:effectLst>
                  <a:outerShdw blurRad="38100" dist="38100" dir="2700000">
                    <a:srgbClr val="C0C0C0"/>
                  </a:outerShdw>
                </a:effectLst>
              </a:rPr>
              <a:t>12</a:t>
            </a:r>
            <a:r>
              <a:rPr lang="zh-CN" altLang="zh-CN" dirty="0">
                <a:effectLst>
                  <a:outerShdw blurRad="38100" dist="38100" dir="2700000">
                    <a:srgbClr val="C0C0C0"/>
                  </a:outerShdw>
                </a:effectLst>
              </a:rPr>
              <a:t>月</a:t>
            </a:r>
            <a:r>
              <a:rPr lang="en-US" altLang="zh-CN" dirty="0">
                <a:effectLst>
                  <a:outerShdw blurRad="38100" dist="38100" dir="2700000">
                    <a:srgbClr val="C0C0C0"/>
                  </a:outerShdw>
                </a:effectLst>
              </a:rPr>
              <a:t>29</a:t>
            </a:r>
            <a:r>
              <a:rPr lang="zh-CN" altLang="zh-CN" dirty="0">
                <a:effectLst>
                  <a:outerShdw blurRad="38100" dist="38100" dir="2700000">
                    <a:srgbClr val="C0C0C0"/>
                  </a:outerShdw>
                </a:effectLst>
              </a:rPr>
              <a:t>日对杨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子死亡原因进行尸检。鉴定意见：被鉴定人杨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子系头部受外力作用致颅内出血、广泛性脑水肿、脑疝、压迫呼吸循环中枢，最终造成中枢性呼吸循环衰竭而死亡。</a:t>
            </a:r>
          </a:p>
          <a:p>
            <a:pPr lvl="0"/>
            <a:endParaRPr lang="zh-CN" altLang="zh-CN"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546735" y="196215"/>
            <a:ext cx="8050530" cy="1221105"/>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1143000" y="1393825"/>
            <a:ext cx="6293485" cy="682625"/>
          </a:xfrm>
          <a:ln/>
        </p:spPr>
        <p:txBody>
          <a:bodyPr vert="horz" wrap="square" lIns="92075" tIns="46038" rIns="92075" bIns="46038" anchor="ctr"/>
          <a:lstStyle/>
          <a:p>
            <a:pPr lvl="0"/>
            <a:r>
              <a:rPr lang="zh-CN" altLang="en-US" sz="3200" dirty="0"/>
              <a:t>医患双方主要观点</a:t>
            </a:r>
          </a:p>
        </p:txBody>
      </p:sp>
      <p:sp>
        <p:nvSpPr>
          <p:cNvPr id="3" name="内容占位符 2"/>
          <p:cNvSpPr>
            <a:spLocks noGrp="1"/>
          </p:cNvSpPr>
          <p:nvPr>
            <p:ph idx="4294967295"/>
          </p:nvPr>
        </p:nvSpPr>
        <p:spPr>
          <a:xfrm>
            <a:off x="573405" y="2188210"/>
            <a:ext cx="7776000" cy="3872865"/>
          </a:xfrm>
        </p:spPr>
        <p:txBody>
          <a:bodyPr wrap="square" lIns="91440" tIns="45720" rIns="91440" bIns="45720" numCol="1" anchor="t" anchorCtr="0" compatLnSpc="1"/>
          <a:lstStyle/>
          <a:p>
            <a:pPr lvl="0"/>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、患方陈述意见：（</a:t>
            </a:r>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）医方未能及时变更诊疗方案，行</a:t>
            </a:r>
            <a:r>
              <a:rPr lang="zh-CN" altLang="en-US" sz="2800" dirty="0">
                <a:effectLst>
                  <a:outerShdw blurRad="38100" dist="38100" dir="2700000">
                    <a:srgbClr val="C0C0C0"/>
                  </a:outerShdw>
                </a:effectLst>
              </a:rPr>
              <a:t>剖</a:t>
            </a:r>
            <a:r>
              <a:rPr lang="zh-CN" altLang="zh-CN" sz="2800" dirty="0">
                <a:effectLst>
                  <a:outerShdw blurRad="38100" dist="38100" dir="2700000">
                    <a:srgbClr val="C0C0C0"/>
                  </a:outerShdw>
                </a:effectLst>
              </a:rPr>
              <a:t>宫产术，使产程时间过长，导致杨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子头部受外力作用致颅内出血死亡，是医方的主要过错。（</a:t>
            </a:r>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）医方没有履行应尽义务，拒绝患儿家人转院诊疗的要求，造成杨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子死亡的发生不可逆转，是医方的另一个过错。（</a:t>
            </a:r>
            <a:r>
              <a:rPr lang="en-US" altLang="zh-CN" sz="2800" dirty="0">
                <a:effectLst>
                  <a:outerShdw blurRad="38100" dist="38100" dir="2700000">
                    <a:srgbClr val="C0C0C0"/>
                  </a:outerShdw>
                </a:effectLst>
              </a:rPr>
              <a:t>3</a:t>
            </a:r>
            <a:r>
              <a:rPr lang="zh-CN" altLang="zh-CN" sz="2800" dirty="0">
                <a:effectLst>
                  <a:outerShdw blurRad="38100" dist="38100" dir="2700000">
                    <a:srgbClr val="C0C0C0"/>
                  </a:outerShdw>
                </a:effectLst>
              </a:rPr>
              <a:t>）杨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子的尸表及解剖检验，排除暴力性致死，据此完全排除了杨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对其子</a:t>
            </a:r>
            <a:r>
              <a:rPr lang="zh-CN" altLang="en-US" sz="2800" dirty="0">
                <a:effectLst>
                  <a:outerShdw blurRad="38100" dist="38100" dir="2700000">
                    <a:srgbClr val="C0C0C0"/>
                  </a:outerShdw>
                </a:effectLst>
              </a:rPr>
              <a:t>死亡</a:t>
            </a:r>
            <a:r>
              <a:rPr lang="zh-CN" altLang="zh-CN" sz="2800" dirty="0">
                <a:effectLst>
                  <a:outerShdw blurRad="38100" dist="38100" dir="2700000">
                    <a:srgbClr val="C0C0C0"/>
                  </a:outerShdw>
                </a:effectLst>
              </a:rPr>
              <a:t>的过错责任。</a:t>
            </a:r>
          </a:p>
        </p:txBody>
      </p:sp>
      <p:pic>
        <p:nvPicPr>
          <p:cNvPr id="4100" name="Picture 4" descr="C:\Users\Administrator\Desktop\正源ｌｏｇｏ.jpg"/>
          <p:cNvPicPr>
            <a:picLocks noChangeAspect="1"/>
          </p:cNvPicPr>
          <p:nvPr/>
        </p:nvPicPr>
        <p:blipFill>
          <a:blip r:embed="rId3" cstate="print"/>
          <a:stretch>
            <a:fillRect/>
          </a:stretch>
        </p:blipFill>
        <p:spPr>
          <a:xfrm>
            <a:off x="541020" y="258445"/>
            <a:ext cx="8050530" cy="1221105"/>
          </a:xfrm>
          <a:prstGeom prst="rect">
            <a:avLst/>
          </a:prstGeom>
          <a:noFill/>
          <a:ln w="9525">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1143000" y="1436370"/>
            <a:ext cx="5753100" cy="554990"/>
          </a:xfrm>
          <a:ln/>
        </p:spPr>
        <p:txBody>
          <a:bodyPr vert="horz" wrap="square" lIns="92075" tIns="46038" rIns="92075" bIns="46038" anchor="ctr"/>
          <a:lstStyle/>
          <a:p>
            <a:pPr lvl="0"/>
            <a:r>
              <a:rPr lang="zh-CN" altLang="en-US" sz="3200" dirty="0"/>
              <a:t>医患双方主要观点</a:t>
            </a:r>
          </a:p>
        </p:txBody>
      </p:sp>
      <p:sp>
        <p:nvSpPr>
          <p:cNvPr id="3" name="内容占位符 2"/>
          <p:cNvSpPr>
            <a:spLocks noGrp="1"/>
          </p:cNvSpPr>
          <p:nvPr>
            <p:ph idx="4294967295"/>
          </p:nvPr>
        </p:nvSpPr>
        <p:spPr>
          <a:xfrm>
            <a:off x="601345" y="2145665"/>
            <a:ext cx="8157845" cy="3915410"/>
          </a:xfrm>
        </p:spPr>
        <p:txBody>
          <a:bodyPr wrap="square" lIns="91440" tIns="45720" rIns="91440" bIns="45720" numCol="1" anchor="t" anchorCtr="0" compatLnSpc="1"/>
          <a:lstStyle/>
          <a:p>
            <a:pPr lvl="0"/>
            <a:r>
              <a:rPr lang="zh-CN" altLang="en-US" dirty="0">
                <a:effectLst>
                  <a:outerShdw blurRad="38100" dist="38100" dir="2700000">
                    <a:srgbClr val="C0C0C0"/>
                  </a:outerShdw>
                </a:effectLst>
              </a:rPr>
              <a:t>患方陈述意见：</a:t>
            </a:r>
            <a:r>
              <a:rPr lang="zh-CN" altLang="zh-CN" dirty="0">
                <a:effectLst>
                  <a:outerShdw blurRad="38100" dist="38100" dir="2700000">
                    <a:srgbClr val="C0C0C0"/>
                  </a:outerShdw>
                </a:effectLst>
              </a:rPr>
              <a:t>综上所述，陈述人认为六安市</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妇幼保健院在向患者提供的医疗活动过程中违反卫生管理法律、法规及诊疗护理规范、常规，造成了杨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子死亡的严重损害后果，六安市</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妇幼保健院的诊疗行为与杨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子的死亡之间存在直接因果关系，六安市</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妇幼保健院应当对杨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子的死亡承担全部责任。</a:t>
            </a:r>
          </a:p>
        </p:txBody>
      </p:sp>
      <p:pic>
        <p:nvPicPr>
          <p:cNvPr id="4100" name="Picture 4" descr="C:\Users\Administrator\Desktop\正源ｌｏｇｏ.jpg"/>
          <p:cNvPicPr>
            <a:picLocks noChangeAspect="1"/>
          </p:cNvPicPr>
          <p:nvPr/>
        </p:nvPicPr>
        <p:blipFill>
          <a:blip r:embed="rId3" cstate="print"/>
          <a:stretch>
            <a:fillRect/>
          </a:stretch>
        </p:blipFill>
        <p:spPr>
          <a:xfrm>
            <a:off x="451485" y="20097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972185" y="1596390"/>
            <a:ext cx="4815205" cy="737235"/>
          </a:xfrm>
          <a:ln/>
        </p:spPr>
        <p:txBody>
          <a:bodyPr vert="horz" wrap="square" lIns="92075" tIns="46038" rIns="92075" bIns="46038" anchor="ctr"/>
          <a:lstStyle/>
          <a:p>
            <a:pPr lvl="0"/>
            <a:r>
              <a:rPr lang="zh-CN" altLang="en-US" sz="3200" dirty="0"/>
              <a:t>医患双方主要观点</a:t>
            </a:r>
          </a:p>
        </p:txBody>
      </p:sp>
      <p:sp>
        <p:nvSpPr>
          <p:cNvPr id="3" name="内容占位符 2"/>
          <p:cNvSpPr>
            <a:spLocks noGrp="1"/>
          </p:cNvSpPr>
          <p:nvPr>
            <p:ph idx="4294967295"/>
          </p:nvPr>
        </p:nvSpPr>
        <p:spPr>
          <a:xfrm>
            <a:off x="741045" y="2618105"/>
            <a:ext cx="7776000" cy="3331845"/>
          </a:xfrm>
        </p:spPr>
        <p:txBody>
          <a:bodyPr wrap="square" lIns="91440" tIns="45720" rIns="91440" bIns="45720" numCol="1" anchor="t" anchorCtr="0" compatLnSpc="1"/>
          <a:lstStyle/>
          <a:p>
            <a:pPr lvl="0"/>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、医方陈述意见：在对杨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子的诊治过程中，其诊断、治疗、护理都是正确、及时、恰当的，包括抢救也是及时的，措施适宜，已竭尽全力。患儿最终死亡，死亡原因（</a:t>
            </a:r>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）多脏器功能衰竭；（</a:t>
            </a:r>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）新生儿缺氧缺血性脑</a:t>
            </a:r>
            <a:r>
              <a:rPr lang="zh-CN" altLang="zh-CN" sz="2800" dirty="0" smtClean="0">
                <a:effectLst>
                  <a:outerShdw blurRad="38100" dist="38100" dir="2700000">
                    <a:srgbClr val="C0C0C0"/>
                  </a:outerShdw>
                </a:effectLst>
              </a:rPr>
              <a:t>病</a:t>
            </a:r>
            <a:r>
              <a:rPr lang="en-US" altLang="zh-CN" sz="2800" dirty="0" smtClean="0">
                <a:effectLst>
                  <a:outerShdw blurRad="38100" dist="38100" dir="2700000">
                    <a:srgbClr val="C0C0C0"/>
                  </a:outerShdw>
                </a:effectLst>
              </a:rPr>
              <a:t>;</a:t>
            </a:r>
          </a:p>
          <a:p>
            <a:pPr lvl="0">
              <a:buNone/>
            </a:pPr>
            <a:r>
              <a:rPr lang="zh-CN" altLang="zh-CN" sz="2800" dirty="0" smtClean="0">
                <a:effectLst>
                  <a:outerShdw blurRad="38100" dist="38100" dir="2700000">
                    <a:srgbClr val="C0C0C0"/>
                  </a:outerShdw>
                </a:effectLst>
              </a:rPr>
              <a:t>（</a:t>
            </a:r>
            <a:r>
              <a:rPr lang="zh-CN" altLang="zh-CN" sz="2800" dirty="0">
                <a:effectLst>
                  <a:outerShdw blurRad="38100" dist="38100" dir="2700000">
                    <a:srgbClr val="C0C0C0"/>
                  </a:outerShdw>
                </a:effectLst>
              </a:rPr>
              <a:t>重度）；（</a:t>
            </a:r>
            <a:r>
              <a:rPr lang="en-US" altLang="zh-CN" sz="2800" dirty="0">
                <a:effectLst>
                  <a:outerShdw blurRad="38100" dist="38100" dir="2700000">
                    <a:srgbClr val="C0C0C0"/>
                  </a:outerShdw>
                </a:effectLst>
              </a:rPr>
              <a:t>3</a:t>
            </a:r>
            <a:r>
              <a:rPr lang="zh-CN" altLang="zh-CN" sz="2800" dirty="0">
                <a:effectLst>
                  <a:outerShdw blurRad="38100" dist="38100" dir="2700000">
                    <a:srgbClr val="C0C0C0"/>
                  </a:outerShdw>
                </a:effectLst>
              </a:rPr>
              <a:t>）颅内出血；（</a:t>
            </a:r>
            <a:r>
              <a:rPr lang="en-US" altLang="zh-CN" sz="2800" dirty="0">
                <a:effectLst>
                  <a:outerShdw blurRad="38100" dist="38100" dir="2700000">
                    <a:srgbClr val="C0C0C0"/>
                  </a:outerShdw>
                </a:effectLst>
              </a:rPr>
              <a:t>4</a:t>
            </a:r>
            <a:r>
              <a:rPr lang="zh-CN" altLang="zh-CN" sz="2800" dirty="0">
                <a:effectLst>
                  <a:outerShdw blurRad="38100" dist="38100" dir="2700000">
                    <a:srgbClr val="C0C0C0"/>
                  </a:outerShdw>
                </a:effectLst>
              </a:rPr>
              <a:t>）胎粪吸入综合征；（</a:t>
            </a:r>
            <a:r>
              <a:rPr lang="en-US" altLang="zh-CN" sz="2800" dirty="0">
                <a:effectLst>
                  <a:outerShdw blurRad="38100" dist="38100" dir="2700000">
                    <a:srgbClr val="C0C0C0"/>
                  </a:outerShdw>
                </a:effectLst>
              </a:rPr>
              <a:t>5</a:t>
            </a:r>
            <a:r>
              <a:rPr lang="zh-CN" altLang="zh-CN" sz="2800" dirty="0">
                <a:effectLst>
                  <a:outerShdw blurRad="38100" dist="38100" dir="2700000">
                    <a:srgbClr val="C0C0C0"/>
                  </a:outerShdw>
                </a:effectLst>
              </a:rPr>
              <a:t>）代谢性酸中毒。</a:t>
            </a:r>
          </a:p>
          <a:p>
            <a:pPr lvl="0"/>
            <a:endParaRPr lang="zh-CN" altLang="zh-CN" sz="2800"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427990" y="23272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1143000" y="1637665"/>
            <a:ext cx="7075170" cy="666115"/>
          </a:xfrm>
          <a:ln/>
        </p:spPr>
        <p:txBody>
          <a:bodyPr vert="horz" wrap="square" lIns="92075" tIns="46038" rIns="92075" bIns="46038" anchor="ctr"/>
          <a:lstStyle/>
          <a:p>
            <a:pPr lvl="0" eaLnBrk="1" hangingPunct="1"/>
            <a:r>
              <a:rPr lang="zh-CN" altLang="zh-CN" dirty="0"/>
              <a:t> </a:t>
            </a:r>
            <a:r>
              <a:rPr lang="zh-CN" altLang="en-US" sz="3200" dirty="0"/>
              <a:t>分析说明</a:t>
            </a:r>
          </a:p>
        </p:txBody>
      </p:sp>
      <p:sp>
        <p:nvSpPr>
          <p:cNvPr id="12291" name="Rectangle 3"/>
          <p:cNvSpPr>
            <a:spLocks noGrp="1" noChangeArrowheads="1"/>
          </p:cNvSpPr>
          <p:nvPr>
            <p:ph type="body" idx="4294967295"/>
          </p:nvPr>
        </p:nvSpPr>
        <p:spPr>
          <a:xfrm>
            <a:off x="516255" y="2472690"/>
            <a:ext cx="8029575" cy="3588385"/>
          </a:xfrm>
        </p:spPr>
        <p:txBody>
          <a:bodyPr wrap="square" lIns="91440" tIns="45720" rIns="91440" bIns="45720" numCol="1" anchor="t" anchorCtr="0" compatLnSpc="1"/>
          <a:lstStyle/>
          <a:p>
            <a:pPr lvl="0" eaLnBrk="1" hangingPunct="1">
              <a:lnSpc>
                <a:spcPct val="80000"/>
              </a:lnSpc>
            </a:pPr>
            <a:r>
              <a:rPr lang="en-US" altLang="zh-CN" dirty="0">
                <a:effectLst>
                  <a:outerShdw blurRad="38100" dist="38100" dir="2700000">
                    <a:srgbClr val="C0C0C0"/>
                  </a:outerShdw>
                </a:effectLst>
              </a:rPr>
              <a:t> 1</a:t>
            </a:r>
            <a:r>
              <a:rPr lang="zh-CN" altLang="zh-CN" dirty="0">
                <a:effectLst>
                  <a:outerShdw blurRad="38100" dist="38100" dir="2700000">
                    <a:srgbClr val="C0C0C0"/>
                  </a:outerShdw>
                </a:effectLst>
              </a:rPr>
              <a:t>、根据上述送检材料、尸检报告和医学科学原理综合分析，杨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系妊娠足月分娩</a:t>
            </a:r>
            <a:r>
              <a:rPr lang="en-US" altLang="zh-CN" dirty="0">
                <a:effectLst>
                  <a:outerShdw blurRad="38100" dist="38100" dir="2700000">
                    <a:srgbClr val="C0C0C0"/>
                  </a:outerShdw>
                </a:effectLst>
              </a:rPr>
              <a:t>G</a:t>
            </a:r>
            <a:r>
              <a:rPr lang="en-US" altLang="zh-CN" baseline="-25000" dirty="0">
                <a:effectLst>
                  <a:outerShdw blurRad="38100" dist="38100" dir="2700000">
                    <a:srgbClr val="C0C0C0"/>
                  </a:outerShdw>
                </a:effectLst>
              </a:rPr>
              <a:t>2</a:t>
            </a:r>
            <a:r>
              <a:rPr lang="en-US" altLang="zh-CN" dirty="0">
                <a:effectLst>
                  <a:outerShdw blurRad="38100" dist="38100" dir="2700000">
                    <a:srgbClr val="C0C0C0"/>
                  </a:outerShdw>
                </a:effectLst>
              </a:rPr>
              <a:t>P</a:t>
            </a:r>
            <a:r>
              <a:rPr lang="en-US" altLang="zh-CN" baseline="-25000" dirty="0">
                <a:effectLst>
                  <a:outerShdw blurRad="38100" dist="38100" dir="2700000">
                    <a:srgbClr val="C0C0C0"/>
                  </a:outerShdw>
                </a:effectLst>
              </a:rPr>
              <a:t>2</a:t>
            </a:r>
            <a:r>
              <a:rPr lang="en-US" altLang="zh-CN" dirty="0">
                <a:effectLst>
                  <a:outerShdw blurRad="38100" dist="38100" dir="2700000">
                    <a:srgbClr val="C0C0C0"/>
                  </a:outerShdw>
                </a:effectLst>
              </a:rPr>
              <a:t>;ROA</a:t>
            </a:r>
            <a:r>
              <a:rPr lang="zh-CN" altLang="zh-CN" dirty="0">
                <a:effectLst>
                  <a:outerShdw blurRad="38100" dist="38100" dir="2700000">
                    <a:srgbClr val="C0C0C0"/>
                  </a:outerShdw>
                </a:effectLst>
              </a:rPr>
              <a:t>、胎膜早破、第二产程延长，其子系新生儿轻度窒息。医方对其诊断明确。</a:t>
            </a:r>
          </a:p>
          <a:p>
            <a:pPr lvl="0" eaLnBrk="1" hangingPunct="1">
              <a:lnSpc>
                <a:spcPct val="80000"/>
              </a:lnSpc>
            </a:pPr>
            <a:endParaRPr lang="zh-CN" altLang="zh-CN"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427990" y="23272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972820" y="1464945"/>
            <a:ext cx="6292215" cy="596900"/>
          </a:xfrm>
          <a:ln/>
        </p:spPr>
        <p:txBody>
          <a:bodyPr vert="horz" wrap="square" lIns="92075" tIns="46038" rIns="92075" bIns="46038" anchor="ctr"/>
          <a:lstStyle/>
          <a:p>
            <a:pPr lvl="0"/>
            <a:r>
              <a:rPr lang="zh-CN" altLang="zh-CN" sz="3200" dirty="0"/>
              <a:t>分析</a:t>
            </a:r>
            <a:r>
              <a:rPr lang="zh-CN" altLang="en-US" sz="3200" dirty="0"/>
              <a:t>说明</a:t>
            </a:r>
          </a:p>
        </p:txBody>
      </p:sp>
      <p:sp>
        <p:nvSpPr>
          <p:cNvPr id="3" name="内容占位符 2"/>
          <p:cNvSpPr>
            <a:spLocks noGrp="1"/>
          </p:cNvSpPr>
          <p:nvPr>
            <p:ph idx="4294967295"/>
          </p:nvPr>
        </p:nvSpPr>
        <p:spPr>
          <a:xfrm>
            <a:off x="544195" y="2216785"/>
            <a:ext cx="7992000" cy="3844290"/>
          </a:xfrm>
        </p:spPr>
        <p:txBody>
          <a:bodyPr wrap="square" lIns="91440" tIns="45720" rIns="91440" bIns="45720" numCol="1" anchor="t" anchorCtr="0" compatLnSpc="1"/>
          <a:lstStyle/>
          <a:p>
            <a:pPr lvl="0"/>
            <a:r>
              <a:rPr lang="en-US" altLang="zh-CN" dirty="0">
                <a:effectLst>
                  <a:outerShdw blurRad="38100" dist="38100" dir="2700000">
                    <a:srgbClr val="C0C0C0"/>
                  </a:outerShdw>
                </a:effectLst>
              </a:rPr>
              <a:t>2</a:t>
            </a:r>
            <a:r>
              <a:rPr lang="zh-CN" altLang="zh-CN" dirty="0">
                <a:effectLst>
                  <a:outerShdw blurRad="38100" dist="38100" dir="2700000">
                    <a:srgbClr val="C0C0C0"/>
                  </a:outerShdw>
                </a:effectLst>
              </a:rPr>
              <a:t>、医方医疗行为存在以下过错</a:t>
            </a:r>
            <a:r>
              <a:rPr lang="zh-CN" altLang="en-US" dirty="0">
                <a:effectLst>
                  <a:outerShdw blurRad="38100" dist="38100" dir="2700000">
                    <a:srgbClr val="C0C0C0"/>
                  </a:outerShdw>
                </a:effectLst>
              </a:rPr>
              <a:t>：</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1</a:t>
            </a:r>
            <a:r>
              <a:rPr lang="zh-CN" altLang="zh-CN" dirty="0">
                <a:effectLst>
                  <a:outerShdw blurRad="38100" dist="38100" dir="2700000">
                    <a:srgbClr val="C0C0C0"/>
                  </a:outerShdw>
                </a:effectLst>
              </a:rPr>
              <a:t>）对该产妇继发性宫缩乏力的诊断缺乏依据；（</a:t>
            </a:r>
            <a:r>
              <a:rPr lang="en-US" altLang="zh-CN" dirty="0">
                <a:effectLst>
                  <a:outerShdw blurRad="38100" dist="38100" dir="2700000">
                    <a:srgbClr val="C0C0C0"/>
                  </a:outerShdw>
                </a:effectLst>
              </a:rPr>
              <a:t>2</a:t>
            </a:r>
            <a:r>
              <a:rPr lang="zh-CN" altLang="zh-CN" dirty="0">
                <a:effectLst>
                  <a:outerShdw blurRad="38100" dist="38100" dir="2700000">
                    <a:srgbClr val="C0C0C0"/>
                  </a:outerShdw>
                </a:effectLst>
              </a:rPr>
              <a:t>）缩宫素使用不规范。如宫缩素浓度偏大，没有根据产妇宫缩情况及时调整用量，致使产妇从</a:t>
            </a:r>
            <a:r>
              <a:rPr lang="en-US" altLang="zh-CN" dirty="0">
                <a:effectLst>
                  <a:outerShdw blurRad="38100" dist="38100" dir="2700000">
                    <a:srgbClr val="C0C0C0"/>
                  </a:outerShdw>
                </a:effectLst>
              </a:rPr>
              <a:t>18</a:t>
            </a:r>
            <a:r>
              <a:rPr lang="zh-CN" altLang="zh-CN" dirty="0">
                <a:effectLst>
                  <a:outerShdw blurRad="38100" dist="38100" dir="2700000">
                    <a:srgbClr val="C0C0C0"/>
                  </a:outerShdw>
                </a:effectLst>
              </a:rPr>
              <a:t>时</a:t>
            </a:r>
            <a:r>
              <a:rPr lang="en-US" altLang="zh-CN" dirty="0">
                <a:effectLst>
                  <a:outerShdw blurRad="38100" dist="38100" dir="2700000">
                    <a:srgbClr val="C0C0C0"/>
                  </a:outerShdw>
                </a:effectLst>
              </a:rPr>
              <a:t>06</a:t>
            </a:r>
            <a:r>
              <a:rPr lang="zh-CN" altLang="zh-CN" dirty="0">
                <a:effectLst>
                  <a:outerShdw blurRad="38100" dist="38100" dir="2700000">
                    <a:srgbClr val="C0C0C0"/>
                  </a:outerShdw>
                </a:effectLst>
              </a:rPr>
              <a:t>分</a:t>
            </a:r>
            <a:r>
              <a:rPr lang="zh-CN" altLang="en-US" dirty="0">
                <a:effectLst>
                  <a:outerShdw blurRad="38100" dist="38100" dir="2700000">
                    <a:srgbClr val="C0C0C0"/>
                  </a:outerShdw>
                </a:effectLst>
              </a:rPr>
              <a:t>至</a:t>
            </a:r>
            <a:r>
              <a:rPr lang="en-US" altLang="zh-CN" dirty="0">
                <a:effectLst>
                  <a:outerShdw blurRad="38100" dist="38100" dir="2700000">
                    <a:srgbClr val="C0C0C0"/>
                  </a:outerShdw>
                </a:effectLst>
              </a:rPr>
              <a:t>12</a:t>
            </a:r>
            <a:r>
              <a:rPr lang="zh-CN" altLang="zh-CN" dirty="0">
                <a:effectLst>
                  <a:outerShdw blurRad="38100" dist="38100" dir="2700000">
                    <a:srgbClr val="C0C0C0"/>
                  </a:outerShdw>
                </a:effectLst>
              </a:rPr>
              <a:t>分出现子宫强直性收缩，且从</a:t>
            </a:r>
            <a:r>
              <a:rPr lang="en-US" altLang="zh-CN" dirty="0">
                <a:effectLst>
                  <a:outerShdw blurRad="38100" dist="38100" dir="2700000">
                    <a:srgbClr val="C0C0C0"/>
                  </a:outerShdw>
                </a:effectLst>
              </a:rPr>
              <a:t>18</a:t>
            </a:r>
            <a:r>
              <a:rPr lang="zh-CN" altLang="zh-CN" dirty="0">
                <a:effectLst>
                  <a:outerShdw blurRad="38100" dist="38100" dir="2700000">
                    <a:srgbClr val="C0C0C0"/>
                  </a:outerShdw>
                </a:effectLst>
              </a:rPr>
              <a:t>时</a:t>
            </a:r>
            <a:r>
              <a:rPr lang="en-US" altLang="zh-CN" dirty="0">
                <a:effectLst>
                  <a:outerShdw blurRad="38100" dist="38100" dir="2700000">
                    <a:srgbClr val="C0C0C0"/>
                  </a:outerShdw>
                </a:effectLst>
              </a:rPr>
              <a:t>14</a:t>
            </a:r>
            <a:r>
              <a:rPr lang="zh-CN" altLang="zh-CN" dirty="0">
                <a:effectLst>
                  <a:outerShdw blurRad="38100" dist="38100" dir="2700000">
                    <a:srgbClr val="C0C0C0"/>
                  </a:outerShdw>
                </a:effectLst>
              </a:rPr>
              <a:t>分至</a:t>
            </a:r>
            <a:r>
              <a:rPr lang="en-US" altLang="zh-CN" dirty="0">
                <a:effectLst>
                  <a:outerShdw blurRad="38100" dist="38100" dir="2700000">
                    <a:srgbClr val="C0C0C0"/>
                  </a:outerShdw>
                </a:effectLst>
              </a:rPr>
              <a:t>18</a:t>
            </a:r>
            <a:r>
              <a:rPr lang="zh-CN" altLang="zh-CN" dirty="0">
                <a:effectLst>
                  <a:outerShdw blurRad="38100" dist="38100" dir="2700000">
                    <a:srgbClr val="C0C0C0"/>
                  </a:outerShdw>
                </a:effectLst>
              </a:rPr>
              <a:t>时</a:t>
            </a:r>
            <a:r>
              <a:rPr lang="en-US" altLang="zh-CN" dirty="0">
                <a:effectLst>
                  <a:outerShdw blurRad="38100" dist="38100" dir="2700000">
                    <a:srgbClr val="C0C0C0"/>
                  </a:outerShdw>
                </a:effectLst>
              </a:rPr>
              <a:t>37</a:t>
            </a:r>
            <a:r>
              <a:rPr lang="zh-CN" altLang="zh-CN" dirty="0">
                <a:effectLst>
                  <a:outerShdw blurRad="38100" dist="38100" dir="2700000">
                    <a:srgbClr val="C0C0C0"/>
                  </a:outerShdw>
                </a:effectLst>
              </a:rPr>
              <a:t>分宫缩过频达</a:t>
            </a:r>
            <a:r>
              <a:rPr lang="en-US" altLang="zh-CN" dirty="0">
                <a:effectLst>
                  <a:outerShdw blurRad="38100" dist="38100" dir="2700000">
                    <a:srgbClr val="C0C0C0"/>
                  </a:outerShdw>
                </a:effectLst>
              </a:rPr>
              <a:t>23</a:t>
            </a:r>
            <a:r>
              <a:rPr lang="zh-CN" altLang="zh-CN" dirty="0">
                <a:effectLst>
                  <a:outerShdw blurRad="38100" dist="38100" dir="2700000">
                    <a:srgbClr val="C0C0C0"/>
                  </a:outerShdw>
                </a:effectLst>
              </a:rPr>
              <a:t>分钟。</a:t>
            </a:r>
          </a:p>
        </p:txBody>
      </p:sp>
      <p:pic>
        <p:nvPicPr>
          <p:cNvPr id="4100" name="Picture 4" descr="C:\Users\Administrator\Desktop\正源ｌｏｇｏ.jpg"/>
          <p:cNvPicPr>
            <a:picLocks noChangeAspect="1"/>
          </p:cNvPicPr>
          <p:nvPr/>
        </p:nvPicPr>
        <p:blipFill>
          <a:blip r:embed="rId3" cstate="print"/>
          <a:stretch>
            <a:fillRect/>
          </a:stretch>
        </p:blipFill>
        <p:spPr>
          <a:xfrm>
            <a:off x="450850" y="22955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a:xfrm>
            <a:off x="986155" y="1610360"/>
            <a:ext cx="6933565" cy="548640"/>
          </a:xfrm>
          <a:ln/>
        </p:spPr>
        <p:txBody>
          <a:bodyPr vert="horz" wrap="square" lIns="92075" tIns="46038" rIns="92075" bIns="46038" anchor="ctr"/>
          <a:lstStyle/>
          <a:p>
            <a:pPr lvl="0" eaLnBrk="1" hangingPunct="1"/>
            <a:r>
              <a:rPr lang="en-US" altLang="zh-CN" sz="3200" dirty="0"/>
              <a:t> </a:t>
            </a:r>
            <a:r>
              <a:rPr lang="zh-CN" altLang="en-US" sz="3200" dirty="0"/>
              <a:t>分析说明</a:t>
            </a:r>
          </a:p>
        </p:txBody>
      </p:sp>
      <p:sp>
        <p:nvSpPr>
          <p:cNvPr id="13315" name="Rectangle 3"/>
          <p:cNvSpPr>
            <a:spLocks noGrp="1" noChangeArrowheads="1"/>
          </p:cNvSpPr>
          <p:nvPr>
            <p:ph type="body" idx="4294967295"/>
          </p:nvPr>
        </p:nvSpPr>
        <p:spPr>
          <a:xfrm>
            <a:off x="543560" y="2272665"/>
            <a:ext cx="8057515" cy="3971925"/>
          </a:xfrm>
        </p:spPr>
        <p:txBody>
          <a:bodyPr wrap="square" lIns="91440" tIns="45720" rIns="91440" bIns="45720" numCol="1" anchor="t" anchorCtr="0" compatLnSpc="1"/>
          <a:lstStyle/>
          <a:p>
            <a:pPr lvl="0" eaLnBrk="1" hangingPunct="1"/>
            <a:r>
              <a:rPr lang="zh-CN" altLang="zh-CN" dirty="0">
                <a:effectLst>
                  <a:outerShdw blurRad="38100" dist="38100" dir="2700000">
                    <a:srgbClr val="C0C0C0"/>
                  </a:outerShdw>
                </a:effectLst>
              </a:rPr>
              <a:t>宫缩过强、过频影响子宫胎盘血液循环，易发生胎儿窘迫、新生儿窒息甚至死亡。医方上述未尽到合理注意义务的违规医疗行为，与杨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子新生儿窒息、胎粪吸入综合征、新生儿缺氧缺血性脑病、呼吸衰竭、颅内出血直至死亡的损害后果存在因果关系。</a:t>
            </a:r>
          </a:p>
        </p:txBody>
      </p:sp>
      <p:pic>
        <p:nvPicPr>
          <p:cNvPr id="4100" name="Picture 4" descr="C:\Users\Administrator\Desktop\正源ｌｏｇｏ.jpg"/>
          <p:cNvPicPr>
            <a:picLocks noChangeAspect="1"/>
          </p:cNvPicPr>
          <p:nvPr/>
        </p:nvPicPr>
        <p:blipFill>
          <a:blip r:embed="rId3" cstate="print"/>
          <a:stretch>
            <a:fillRect/>
          </a:stretch>
        </p:blipFill>
        <p:spPr>
          <a:xfrm>
            <a:off x="427990" y="23272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858520" y="1601470"/>
            <a:ext cx="6975475" cy="575310"/>
          </a:xfrm>
          <a:ln/>
        </p:spPr>
        <p:txBody>
          <a:bodyPr vert="horz" wrap="square" lIns="92075" tIns="46038" rIns="92075" bIns="46038" anchor="ctr"/>
          <a:lstStyle/>
          <a:p>
            <a:pPr lvl="0"/>
            <a:r>
              <a:rPr lang="zh-CN" altLang="en-US" sz="3200" dirty="0"/>
              <a:t>分析说明</a:t>
            </a:r>
          </a:p>
        </p:txBody>
      </p:sp>
      <p:sp>
        <p:nvSpPr>
          <p:cNvPr id="3" name="内容占位符 2"/>
          <p:cNvSpPr>
            <a:spLocks noGrp="1"/>
          </p:cNvSpPr>
          <p:nvPr>
            <p:ph idx="4294967295"/>
          </p:nvPr>
        </p:nvSpPr>
        <p:spPr>
          <a:xfrm>
            <a:off x="644525" y="2642870"/>
            <a:ext cx="7644765" cy="3418205"/>
          </a:xfrm>
        </p:spPr>
        <p:txBody>
          <a:bodyPr wrap="square" lIns="91440" tIns="45720" rIns="91440" bIns="45720" numCol="1" anchor="t" anchorCtr="0" compatLnSpc="1"/>
          <a:lstStyle/>
          <a:p>
            <a:pPr lvl="0"/>
            <a:r>
              <a:rPr lang="en-US" altLang="zh-CN" dirty="0">
                <a:effectLst>
                  <a:outerShdw blurRad="38100" dist="38100" dir="2700000">
                    <a:srgbClr val="C0C0C0"/>
                  </a:outerShdw>
                </a:effectLst>
              </a:rPr>
              <a:t>3</a:t>
            </a:r>
            <a:r>
              <a:rPr lang="zh-CN" altLang="zh-CN" dirty="0">
                <a:effectLst>
                  <a:outerShdw blurRad="38100" dist="38100" dir="2700000">
                    <a:srgbClr val="C0C0C0"/>
                  </a:outerShdw>
                </a:effectLst>
              </a:rPr>
              <a:t>、医方对杨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子的损害后果承担主要责任，建议原因力</a:t>
            </a:r>
            <a:r>
              <a:rPr lang="en-US" altLang="zh-CN" dirty="0">
                <a:effectLst>
                  <a:outerShdw blurRad="38100" dist="38100" dir="2700000">
                    <a:srgbClr val="C0C0C0"/>
                  </a:outerShdw>
                </a:effectLst>
              </a:rPr>
              <a:t>80%</a:t>
            </a:r>
            <a:r>
              <a:rPr lang="zh-CN" altLang="zh-CN" dirty="0">
                <a:effectLst>
                  <a:outerShdw blurRad="38100" dist="38100" dir="2700000">
                    <a:srgbClr val="C0C0C0"/>
                  </a:outerShdw>
                </a:effectLst>
              </a:rPr>
              <a:t>。</a:t>
            </a:r>
          </a:p>
          <a:p>
            <a:pPr lvl="0"/>
            <a:endParaRPr lang="zh-CN" altLang="zh-CN"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441325" y="13239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711200" y="1354455"/>
            <a:ext cx="8051800" cy="690880"/>
          </a:xfrm>
          <a:ln/>
        </p:spPr>
        <p:txBody>
          <a:bodyPr vert="horz" wrap="square" lIns="92075" tIns="46038" rIns="92075" bIns="46038" anchor="ctr"/>
          <a:lstStyle/>
          <a:p>
            <a:pPr lvl="0" algn="ctr" eaLnBrk="1" hangingPunct="1"/>
            <a:r>
              <a:rPr lang="en-US" altLang="zh-CN" sz="3600" dirty="0"/>
              <a:t> </a:t>
            </a:r>
            <a:r>
              <a:rPr lang="zh-CN" altLang="en-US" sz="2800" dirty="0"/>
              <a:t>宫缩素使用致胎儿宫内窒息案法医临床鉴定分析</a:t>
            </a:r>
            <a:endParaRPr lang="en-US" altLang="x-none" sz="2800" dirty="0"/>
          </a:p>
        </p:txBody>
      </p:sp>
      <p:sp>
        <p:nvSpPr>
          <p:cNvPr id="6147" name="Rectangle 3"/>
          <p:cNvSpPr>
            <a:spLocks noGrp="1" noChangeArrowheads="1"/>
          </p:cNvSpPr>
          <p:nvPr>
            <p:ph type="body" idx="4294967295"/>
          </p:nvPr>
        </p:nvSpPr>
        <p:spPr>
          <a:xfrm>
            <a:off x="710565" y="2145665"/>
            <a:ext cx="8051800" cy="3915410"/>
          </a:xfrm>
        </p:spPr>
        <p:txBody>
          <a:bodyPr wrap="square" lIns="91440" tIns="45720" rIns="91440" bIns="45720" numCol="1" anchor="t" anchorCtr="0" compatLnSpc="1"/>
          <a:lstStyle/>
          <a:p>
            <a:pPr lvl="0" eaLnBrk="1" hangingPunct="1">
              <a:lnSpc>
                <a:spcPct val="80000"/>
              </a:lnSpc>
              <a:buNone/>
            </a:pPr>
            <a:r>
              <a:rPr lang="zh-CN" altLang="zh-CN" sz="2800" dirty="0">
                <a:effectLst>
                  <a:outerShdw blurRad="38100" dist="38100" dir="2700000">
                    <a:srgbClr val="C0C0C0"/>
                  </a:outerShdw>
                </a:effectLst>
              </a:rPr>
              <a:t>    </a:t>
            </a:r>
            <a:r>
              <a:rPr lang="zh-CN" altLang="en-US" sz="2800" dirty="0">
                <a:effectLst>
                  <a:outerShdw blurRad="38100" dist="38100" dir="2700000">
                    <a:srgbClr val="C0C0C0"/>
                  </a:outerShdw>
                </a:effectLst>
              </a:rPr>
              <a:t>检案摘</a:t>
            </a:r>
            <a:r>
              <a:rPr lang="zh-CN" altLang="en-US" sz="2800" b="1" dirty="0">
                <a:effectLst>
                  <a:outerShdw blurRad="38100" dist="38100" dir="2700000">
                    <a:srgbClr val="C0C0C0"/>
                  </a:outerShdw>
                </a:effectLst>
              </a:rPr>
              <a:t>要：</a:t>
            </a:r>
          </a:p>
          <a:p>
            <a:pPr lvl="0" algn="l" eaLnBrk="1" hangingPunct="1">
              <a:lnSpc>
                <a:spcPct val="80000"/>
              </a:lnSpc>
              <a:buNone/>
            </a:pPr>
            <a:r>
              <a:rPr lang="en-US" altLang="zh-CN" sz="2800" dirty="0">
                <a:effectLst>
                  <a:outerShdw blurRad="38100" dist="38100" dir="2700000">
                    <a:srgbClr val="C0C0C0"/>
                  </a:outerShdw>
                </a:effectLst>
              </a:rPr>
              <a:t> 2015</a:t>
            </a:r>
            <a:r>
              <a:rPr lang="zh-CN" altLang="zh-CN" sz="2800" dirty="0">
                <a:effectLst>
                  <a:outerShdw blurRad="38100" dist="38100" dir="2700000">
                    <a:srgbClr val="C0C0C0"/>
                  </a:outerShdw>
                </a:effectLst>
              </a:rPr>
              <a:t>年</a:t>
            </a:r>
            <a:r>
              <a:rPr lang="en-US" altLang="zh-CN" sz="2800" dirty="0">
                <a:effectLst>
                  <a:outerShdw blurRad="38100" dist="38100" dir="2700000">
                    <a:srgbClr val="C0C0C0"/>
                  </a:outerShdw>
                </a:effectLst>
              </a:rPr>
              <a:t>12</a:t>
            </a:r>
            <a:r>
              <a:rPr lang="zh-CN" altLang="zh-CN" sz="2800" dirty="0">
                <a:effectLst>
                  <a:outerShdw blurRad="38100" dist="38100" dir="2700000">
                    <a:srgbClr val="C0C0C0"/>
                  </a:outerShdw>
                </a:effectLst>
              </a:rPr>
              <a:t>月</a:t>
            </a:r>
            <a:r>
              <a:rPr lang="en-US" altLang="zh-CN" sz="2800" dirty="0">
                <a:effectLst>
                  <a:outerShdw blurRad="38100" dist="38100" dir="2700000">
                    <a:srgbClr val="C0C0C0"/>
                  </a:outerShdw>
                </a:effectLst>
              </a:rPr>
              <a:t>25</a:t>
            </a:r>
            <a:r>
              <a:rPr lang="zh-CN" altLang="zh-CN" sz="2800" dirty="0">
                <a:effectLst>
                  <a:outerShdw blurRad="38100" dist="38100" dir="2700000">
                    <a:srgbClr val="C0C0C0"/>
                  </a:outerShdw>
                </a:effectLst>
              </a:rPr>
              <a:t>日，杨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因“停经</a:t>
            </a:r>
            <a:r>
              <a:rPr lang="en-US" altLang="zh-CN" sz="2800" dirty="0">
                <a:effectLst>
                  <a:outerShdw blurRad="38100" dist="38100" dir="2700000">
                    <a:srgbClr val="C0C0C0"/>
                  </a:outerShdw>
                </a:effectLst>
              </a:rPr>
              <a:t>9</a:t>
            </a:r>
            <a:r>
              <a:rPr lang="en-US" altLang="zh-CN" sz="2800" baseline="30000" dirty="0">
                <a:effectLst>
                  <a:outerShdw blurRad="38100" dist="38100" dir="2700000">
                    <a:srgbClr val="C0C0C0"/>
                  </a:outerShdw>
                </a:effectLst>
              </a:rPr>
              <a:t>+</a:t>
            </a:r>
            <a:r>
              <a:rPr lang="zh-CN" altLang="zh-CN" sz="2800" dirty="0">
                <a:effectLst>
                  <a:outerShdw blurRad="38100" dist="38100" dir="2700000">
                    <a:srgbClr val="C0C0C0"/>
                  </a:outerShdw>
                </a:effectLst>
              </a:rPr>
              <a:t>月，阴道流水</a:t>
            </a:r>
            <a:r>
              <a:rPr lang="en-US" altLang="zh-CN" sz="2800" dirty="0">
                <a:effectLst>
                  <a:outerShdw blurRad="38100" dist="38100" dir="2700000">
                    <a:srgbClr val="C0C0C0"/>
                  </a:outerShdw>
                </a:effectLst>
              </a:rPr>
              <a:t>1</a:t>
            </a:r>
            <a:r>
              <a:rPr lang="en-US" altLang="zh-CN" sz="2800" baseline="30000" dirty="0">
                <a:effectLst>
                  <a:outerShdw blurRad="38100" dist="38100" dir="2700000">
                    <a:srgbClr val="C0C0C0"/>
                  </a:outerShdw>
                </a:effectLst>
              </a:rPr>
              <a:t>+</a:t>
            </a:r>
            <a:r>
              <a:rPr lang="zh-CN" altLang="zh-CN" sz="2800" dirty="0">
                <a:effectLst>
                  <a:outerShdw blurRad="38100" dist="38100" dir="2700000">
                    <a:srgbClr val="C0C0C0"/>
                  </a:outerShdw>
                </a:effectLst>
              </a:rPr>
              <a:t>小时”入住</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妇幼保健院。入院时体检：</a:t>
            </a:r>
            <a:r>
              <a:rPr lang="en-US" altLang="zh-CN" sz="2800" dirty="0">
                <a:effectLst>
                  <a:outerShdw blurRad="38100" dist="38100" dir="2700000">
                    <a:srgbClr val="C0C0C0"/>
                  </a:outerShdw>
                </a:effectLst>
              </a:rPr>
              <a:t>T36.7</a:t>
            </a:r>
            <a:r>
              <a:rPr lang="en-US" altLang="zh-CN" sz="2800" baseline="30000" dirty="0">
                <a:effectLst>
                  <a:outerShdw blurRad="38100" dist="38100" dir="2700000">
                    <a:srgbClr val="C0C0C0"/>
                  </a:outerShdw>
                </a:effectLst>
              </a:rPr>
              <a:t>0</a:t>
            </a:r>
            <a:r>
              <a:rPr lang="en-US" altLang="zh-CN" sz="2800" dirty="0">
                <a:effectLst>
                  <a:outerShdw blurRad="38100" dist="38100" dir="2700000">
                    <a:srgbClr val="C0C0C0"/>
                  </a:outerShdw>
                </a:effectLst>
              </a:rPr>
              <a:t>C</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P90</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a:t>
            </a:r>
            <a:r>
              <a:rPr lang="en-US" altLang="zh-CN" sz="2800" dirty="0">
                <a:effectLst>
                  <a:outerShdw blurRad="38100" dist="38100" dir="2700000">
                    <a:srgbClr val="C0C0C0"/>
                  </a:outerShdw>
                </a:effectLst>
              </a:rPr>
              <a:t>BP117/77mmHg</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R20</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分，身高</a:t>
            </a:r>
            <a:r>
              <a:rPr lang="en-US" altLang="zh-CN" sz="2800" dirty="0">
                <a:effectLst>
                  <a:outerShdw blurRad="38100" dist="38100" dir="2700000">
                    <a:srgbClr val="C0C0C0"/>
                  </a:outerShdw>
                </a:effectLst>
              </a:rPr>
              <a:t>164cm</a:t>
            </a:r>
            <a:r>
              <a:rPr lang="zh-CN" altLang="zh-CN" sz="2800" dirty="0">
                <a:effectLst>
                  <a:outerShdw blurRad="38100" dist="38100" dir="2700000">
                    <a:srgbClr val="C0C0C0"/>
                  </a:outerShdw>
                </a:effectLst>
              </a:rPr>
              <a:t>，神清，精神佳，心肺听诊（</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），晚孕腹型，肝脾肋下未及，</a:t>
            </a:r>
            <a:r>
              <a:rPr lang="en-US" altLang="zh-CN" sz="2800" dirty="0">
                <a:effectLst>
                  <a:outerShdw blurRad="38100" dist="38100" dir="2700000">
                    <a:srgbClr val="C0C0C0"/>
                  </a:outerShdw>
                </a:effectLst>
              </a:rPr>
              <a:t>NS</a:t>
            </a:r>
            <a:r>
              <a:rPr lang="zh-CN" altLang="zh-CN" sz="2800" dirty="0">
                <a:effectLst>
                  <a:outerShdw blurRad="38100" dist="38100" dir="2700000">
                    <a:srgbClr val="C0C0C0"/>
                  </a:outerShdw>
                </a:effectLst>
              </a:rPr>
              <a:t>（</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）。产检：宫高</a:t>
            </a:r>
            <a:r>
              <a:rPr lang="en-US" altLang="zh-CN" sz="2800" dirty="0">
                <a:effectLst>
                  <a:outerShdw blurRad="38100" dist="38100" dir="2700000">
                    <a:srgbClr val="C0C0C0"/>
                  </a:outerShdw>
                </a:effectLst>
              </a:rPr>
              <a:t>37cm</a:t>
            </a:r>
            <a:r>
              <a:rPr lang="zh-CN" altLang="zh-CN" sz="2800" dirty="0">
                <a:effectLst>
                  <a:outerShdw blurRad="38100" dist="38100" dir="2700000">
                    <a:srgbClr val="C0C0C0"/>
                  </a:outerShdw>
                </a:effectLst>
              </a:rPr>
              <a:t>，腹围</a:t>
            </a:r>
            <a:r>
              <a:rPr lang="en-US" altLang="zh-CN" sz="2800" dirty="0">
                <a:effectLst>
                  <a:outerShdw blurRad="38100" dist="38100" dir="2700000">
                    <a:srgbClr val="C0C0C0"/>
                  </a:outerShdw>
                </a:effectLst>
              </a:rPr>
              <a:t>103cm</a:t>
            </a:r>
            <a:r>
              <a:rPr lang="zh-CN" altLang="zh-CN" sz="2800" dirty="0">
                <a:effectLst>
                  <a:outerShdw blurRad="38100" dist="38100" dir="2700000">
                    <a:srgbClr val="C0C0C0"/>
                  </a:outerShdw>
                </a:effectLst>
              </a:rPr>
              <a:t>，胎位</a:t>
            </a:r>
            <a:r>
              <a:rPr lang="en-US" altLang="zh-CN" sz="2800" dirty="0">
                <a:effectLst>
                  <a:outerShdw blurRad="38100" dist="38100" dir="2700000">
                    <a:srgbClr val="C0C0C0"/>
                  </a:outerShdw>
                </a:effectLst>
              </a:rPr>
              <a:t>ROA</a:t>
            </a:r>
            <a:r>
              <a:rPr lang="zh-CN" altLang="zh-CN" sz="2800" dirty="0">
                <a:effectLst>
                  <a:outerShdw blurRad="38100" dist="38100" dir="2700000">
                    <a:srgbClr val="C0C0C0"/>
                  </a:outerShdw>
                </a:effectLst>
              </a:rPr>
              <a:t>，胎心</a:t>
            </a:r>
            <a:r>
              <a:rPr lang="en-US" altLang="zh-CN" sz="2800" dirty="0">
                <a:effectLst>
                  <a:outerShdw blurRad="38100" dist="38100" dir="2700000">
                    <a:srgbClr val="C0C0C0"/>
                  </a:outerShdw>
                </a:effectLst>
              </a:rPr>
              <a:t>148</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分。先露头，宫缩不规则。骨盆外测量：经产妇未测量，估计胎儿体重</a:t>
            </a:r>
            <a:r>
              <a:rPr lang="en-US" altLang="zh-CN" sz="2800" dirty="0">
                <a:effectLst>
                  <a:outerShdw blurRad="38100" dist="38100" dir="2700000">
                    <a:srgbClr val="C0C0C0"/>
                  </a:outerShdw>
                </a:effectLst>
              </a:rPr>
              <a:t>4000</a:t>
            </a:r>
            <a:r>
              <a:rPr lang="zh-CN" altLang="zh-CN" sz="2800" dirty="0">
                <a:effectLst>
                  <a:outerShdw blurRad="38100" dist="38100" dir="2700000">
                    <a:srgbClr val="C0C0C0"/>
                  </a:outerShdw>
                </a:effectLst>
              </a:rPr>
              <a:t>克。阴道检查：宫口</a:t>
            </a:r>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指，颈管</a:t>
            </a:r>
            <a:r>
              <a:rPr lang="en-US" altLang="zh-CN" sz="2800" dirty="0">
                <a:effectLst>
                  <a:outerShdw blurRad="38100" dist="38100" dir="2700000">
                    <a:srgbClr val="C0C0C0"/>
                  </a:outerShdw>
                </a:effectLst>
              </a:rPr>
              <a:t>0.8cm</a:t>
            </a:r>
            <a:r>
              <a:rPr lang="zh-CN" altLang="zh-CN" sz="2800" dirty="0">
                <a:effectLst>
                  <a:outerShdw blurRad="38100" dist="38100" dir="2700000">
                    <a:srgbClr val="C0C0C0"/>
                  </a:outerShdw>
                </a:effectLst>
              </a:rPr>
              <a:t>，位中质软，胎膜破，羊水清，先露头</a:t>
            </a:r>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a:t>
            </a:r>
          </a:p>
        </p:txBody>
      </p:sp>
      <p:pic>
        <p:nvPicPr>
          <p:cNvPr id="4100" name="Picture 4" descr="C:\Users\Administrator\Desktop\正源ｌｏｇｏ.jpg"/>
          <p:cNvPicPr>
            <a:picLocks noChangeAspect="1"/>
          </p:cNvPicPr>
          <p:nvPr/>
        </p:nvPicPr>
        <p:blipFill>
          <a:blip r:embed="rId3" cstate="print"/>
          <a:stretch>
            <a:fillRect/>
          </a:stretch>
        </p:blipFill>
        <p:spPr>
          <a:xfrm>
            <a:off x="546735" y="20478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a:xfrm>
            <a:off x="1143000" y="1567815"/>
            <a:ext cx="6250305" cy="763270"/>
          </a:xfrm>
          <a:ln/>
        </p:spPr>
        <p:txBody>
          <a:bodyPr vert="horz" wrap="square" lIns="92075" tIns="46038" rIns="92075" bIns="46038" anchor="ctr"/>
          <a:lstStyle/>
          <a:p>
            <a:pPr lvl="0" eaLnBrk="1" hangingPunct="1"/>
            <a:r>
              <a:rPr lang="zh-CN" altLang="en-US" sz="3600" b="1" dirty="0">
                <a:solidFill>
                  <a:srgbClr val="FF3300"/>
                </a:solidFill>
              </a:rPr>
              <a:t> </a:t>
            </a:r>
            <a:r>
              <a:rPr lang="zh-CN" altLang="en-US" sz="3200" dirty="0"/>
              <a:t>   鉴定意见</a:t>
            </a:r>
          </a:p>
        </p:txBody>
      </p:sp>
      <p:sp>
        <p:nvSpPr>
          <p:cNvPr id="14339" name="Rectangle 3"/>
          <p:cNvSpPr>
            <a:spLocks noGrp="1" noChangeArrowheads="1"/>
          </p:cNvSpPr>
          <p:nvPr>
            <p:ph type="body" idx="4294967295"/>
          </p:nvPr>
        </p:nvSpPr>
        <p:spPr>
          <a:xfrm>
            <a:off x="815975" y="2430145"/>
            <a:ext cx="7828280" cy="3446145"/>
          </a:xfrm>
        </p:spPr>
        <p:txBody>
          <a:bodyPr wrap="square" lIns="91440" tIns="45720" rIns="91440" bIns="45720" numCol="1" anchor="t" anchorCtr="0" compatLnSpc="1"/>
          <a:lstStyle/>
          <a:p>
            <a:pPr lvl="0" eaLnBrk="1" hangingPunct="1"/>
            <a:r>
              <a:rPr lang="zh-CN" altLang="zh-CN" dirty="0">
                <a:effectLst>
                  <a:outerShdw blurRad="38100" dist="38100" dir="2700000">
                    <a:srgbClr val="C0C0C0"/>
                  </a:outerShdw>
                </a:effectLst>
              </a:rPr>
              <a:t>综上所述，根据《中华人民共和国侵权责任法》第五十四条、第五十七条、第五十八条规定，医方医疗行为存在过错，应承担主要责任，建议原因力</a:t>
            </a:r>
            <a:r>
              <a:rPr lang="en-US" altLang="zh-CN" dirty="0">
                <a:effectLst>
                  <a:outerShdw blurRad="38100" dist="38100" dir="2700000">
                    <a:srgbClr val="C0C0C0"/>
                  </a:outerShdw>
                </a:effectLst>
              </a:rPr>
              <a:t>80%</a:t>
            </a:r>
            <a:r>
              <a:rPr lang="zh-CN" altLang="zh-CN" dirty="0">
                <a:effectLst>
                  <a:outerShdw blurRad="38100" dist="38100" dir="2700000">
                    <a:srgbClr val="C0C0C0"/>
                  </a:outerShdw>
                </a:effectLst>
              </a:rPr>
              <a:t>。</a:t>
            </a:r>
            <a:r>
              <a:rPr lang="zh-CN" altLang="zh-CN" sz="4400" dirty="0">
                <a:effectLst>
                  <a:outerShdw blurRad="38100" dist="38100" dir="2700000">
                    <a:srgbClr val="C0C0C0"/>
                  </a:outerShdw>
                </a:effectLst>
              </a:rPr>
              <a:t> </a:t>
            </a:r>
            <a:r>
              <a:rPr lang="en-US" altLang="zh-CN" sz="44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593725" y="23272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a:xfrm>
            <a:off x="872490" y="1589405"/>
            <a:ext cx="7203440" cy="515620"/>
          </a:xfrm>
          <a:ln/>
        </p:spPr>
        <p:txBody>
          <a:bodyPr vert="horz" wrap="square" lIns="92075" tIns="46038" rIns="92075" bIns="46038" anchor="ctr"/>
          <a:lstStyle/>
          <a:p>
            <a:pPr lvl="0" eaLnBrk="1" hangingPunct="1"/>
            <a:r>
              <a:rPr lang="zh-CN" altLang="en-US" sz="3200" dirty="0"/>
              <a:t>鉴定方法点评：</a:t>
            </a:r>
          </a:p>
        </p:txBody>
      </p:sp>
      <p:sp>
        <p:nvSpPr>
          <p:cNvPr id="15363" name="Rectangle 3"/>
          <p:cNvSpPr>
            <a:spLocks noGrp="1" noChangeArrowheads="1"/>
          </p:cNvSpPr>
          <p:nvPr>
            <p:ph type="body" idx="4294967295"/>
          </p:nvPr>
        </p:nvSpPr>
        <p:spPr>
          <a:xfrm>
            <a:off x="658495" y="2272665"/>
            <a:ext cx="7800975" cy="3944620"/>
          </a:xfrm>
        </p:spPr>
        <p:txBody>
          <a:bodyPr wrap="square" lIns="91440" tIns="45720" rIns="91440" bIns="45720" numCol="1" anchor="t" anchorCtr="0" compatLnSpc="1"/>
          <a:lstStyle/>
          <a:p>
            <a:pPr lvl="0" eaLnBrk="1" hangingPunct="1">
              <a:lnSpc>
                <a:spcPct val="80000"/>
              </a:lnSpc>
            </a:pPr>
            <a:r>
              <a:rPr lang="zh-CN" altLang="en-US" dirty="0">
                <a:effectLst>
                  <a:outerShdw blurRad="38100" dist="38100" dir="2700000">
                    <a:srgbClr val="C0C0C0"/>
                  </a:outerShdw>
                </a:effectLst>
              </a:rPr>
              <a:t>（一）首先归纳鉴定主要关键是：该例胎儿宫内窒息是否为不当医疗行为所致。</a:t>
            </a:r>
          </a:p>
          <a:p>
            <a:pPr lvl="0" eaLnBrk="1" hangingPunct="1">
              <a:lnSpc>
                <a:spcPct val="80000"/>
              </a:lnSpc>
              <a:buNone/>
            </a:pPr>
            <a:r>
              <a:rPr lang="en-US" altLang="zh-CN" dirty="0">
                <a:effectLst>
                  <a:outerShdw blurRad="38100" dist="38100" dir="2700000">
                    <a:srgbClr val="C0C0C0"/>
                  </a:outerShdw>
                </a:effectLst>
              </a:rPr>
              <a:t>   </a:t>
            </a:r>
            <a:r>
              <a:rPr lang="zh-CN" altLang="en-US" dirty="0">
                <a:effectLst>
                  <a:outerShdw blurRad="38100" dist="38100" dir="2700000">
                    <a:srgbClr val="C0C0C0"/>
                  </a:outerShdw>
                </a:effectLst>
              </a:rPr>
              <a:t>本案鉴定分析意见，必须围绕胎儿宫内窒息产生的原因展开，鉴定分析意见已明确“</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1</a:t>
            </a:r>
            <a:r>
              <a:rPr lang="zh-CN" altLang="zh-CN" dirty="0">
                <a:effectLst>
                  <a:outerShdw blurRad="38100" dist="38100" dir="2700000">
                    <a:srgbClr val="C0C0C0"/>
                  </a:outerShdw>
                </a:effectLst>
              </a:rPr>
              <a:t>）对该产妇继发性宫缩乏力的诊断缺乏依据；（</a:t>
            </a:r>
            <a:r>
              <a:rPr lang="en-US" altLang="zh-CN" dirty="0">
                <a:effectLst>
                  <a:outerShdw blurRad="38100" dist="38100" dir="2700000">
                    <a:srgbClr val="C0C0C0"/>
                  </a:outerShdw>
                </a:effectLst>
              </a:rPr>
              <a:t>2</a:t>
            </a:r>
            <a:r>
              <a:rPr lang="zh-CN" altLang="zh-CN" dirty="0">
                <a:effectLst>
                  <a:outerShdw blurRad="38100" dist="38100" dir="2700000">
                    <a:srgbClr val="C0C0C0"/>
                  </a:outerShdw>
                </a:effectLst>
              </a:rPr>
              <a:t>）缩宫素使用不规范</a:t>
            </a:r>
            <a:r>
              <a:rPr lang="zh-CN" altLang="en-US" dirty="0">
                <a:effectLst>
                  <a:outerShdw blurRad="38100" dist="38100" dir="2700000">
                    <a:srgbClr val="C0C0C0"/>
                  </a:outerShdw>
                </a:effectLst>
              </a:rPr>
              <a:t>”。确定了鉴定的关键之后，此例鉴定的目的已达到。</a:t>
            </a:r>
          </a:p>
        </p:txBody>
      </p:sp>
      <p:pic>
        <p:nvPicPr>
          <p:cNvPr id="4100" name="Picture 4" descr="C:\Users\Administrator\Desktop\正源ｌｏｇｏ.jpg"/>
          <p:cNvPicPr>
            <a:picLocks noChangeAspect="1"/>
          </p:cNvPicPr>
          <p:nvPr/>
        </p:nvPicPr>
        <p:blipFill>
          <a:blip r:embed="rId3" cstate="print"/>
          <a:stretch>
            <a:fillRect/>
          </a:stretch>
        </p:blipFill>
        <p:spPr>
          <a:xfrm>
            <a:off x="546735" y="18573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a:xfrm>
            <a:off x="958215" y="1423035"/>
            <a:ext cx="6250305" cy="638810"/>
          </a:xfrm>
          <a:ln/>
        </p:spPr>
        <p:txBody>
          <a:bodyPr vert="horz" wrap="square" lIns="92075" tIns="46038" rIns="92075" bIns="46038" anchor="ctr"/>
          <a:lstStyle/>
          <a:p>
            <a:pPr lvl="0" eaLnBrk="1" hangingPunct="1"/>
            <a:r>
              <a:rPr lang="zh-CN" altLang="zh-CN" sz="3600" dirty="0"/>
              <a:t>鉴定方法点评：</a:t>
            </a:r>
            <a:endParaRPr lang="zh-CN" altLang="en-US" sz="3600" dirty="0"/>
          </a:p>
        </p:txBody>
      </p:sp>
      <p:sp>
        <p:nvSpPr>
          <p:cNvPr id="18435" name="Rectangle 3"/>
          <p:cNvSpPr>
            <a:spLocks noGrp="1" noChangeArrowheads="1"/>
          </p:cNvSpPr>
          <p:nvPr>
            <p:ph type="body" idx="4294967295"/>
          </p:nvPr>
        </p:nvSpPr>
        <p:spPr>
          <a:xfrm>
            <a:off x="743585" y="2202180"/>
            <a:ext cx="7886700" cy="3858895"/>
          </a:xfrm>
        </p:spPr>
        <p:txBody>
          <a:bodyPr wrap="square" lIns="91440" tIns="45720" rIns="91440" bIns="45720" numCol="1" anchor="t" anchorCtr="0" compatLnSpc="1"/>
          <a:lstStyle/>
          <a:p>
            <a:pPr lvl="0" eaLnBrk="1" hangingPunct="1"/>
            <a:r>
              <a:rPr lang="zh-CN" altLang="zh-CN" sz="4000" dirty="0">
                <a:effectLst>
                  <a:outerShdw blurRad="38100" dist="38100" dir="2700000">
                    <a:srgbClr val="C0C0C0"/>
                  </a:outerShdw>
                </a:effectLst>
              </a:rPr>
              <a:t>（二）鉴定分析意见中应注意的问题：</a:t>
            </a:r>
          </a:p>
          <a:p>
            <a:pPr lvl="0" eaLnBrk="1" hangingPunct="1"/>
            <a:r>
              <a:rPr lang="zh-CN" altLang="zh-CN" sz="4000" dirty="0">
                <a:effectLst>
                  <a:outerShdw blurRad="38100" dist="38100" dir="2700000">
                    <a:srgbClr val="C0C0C0"/>
                  </a:outerShdw>
                </a:effectLst>
              </a:rPr>
              <a:t>1.</a:t>
            </a:r>
            <a:r>
              <a:rPr lang="zh-CN" altLang="en-US" sz="4000" dirty="0">
                <a:effectLst>
                  <a:outerShdw blurRad="38100" dist="38100" dir="2700000">
                    <a:srgbClr val="C0C0C0"/>
                  </a:outerShdw>
                </a:effectLst>
              </a:rPr>
              <a:t>以损害结果为线索，围绕关键问题加以说明。本例损害结果就是胎儿宫内窒息，胎儿宫内窒息是缩宫素使用不当所致。</a:t>
            </a:r>
            <a:r>
              <a:rPr lang="en-US" altLang="zh-CN" sz="40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579755" y="18764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1143000" y="1412776"/>
            <a:ext cx="7772400" cy="576064"/>
          </a:xfrm>
          <a:ln/>
        </p:spPr>
        <p:txBody>
          <a:bodyPr vert="horz" wrap="square" lIns="92075" tIns="46038" rIns="92075" bIns="46038" anchor="ctr"/>
          <a:lstStyle/>
          <a:p>
            <a:pPr lvl="0"/>
            <a:r>
              <a:rPr lang="zh-CN" altLang="zh-CN" sz="3200" dirty="0"/>
              <a:t>鉴定方法点评：</a:t>
            </a:r>
            <a:endParaRPr lang="zh-CN" altLang="en-US" sz="3200" dirty="0"/>
          </a:p>
        </p:txBody>
      </p:sp>
      <p:sp>
        <p:nvSpPr>
          <p:cNvPr id="3" name="内容占位符 2"/>
          <p:cNvSpPr>
            <a:spLocks noGrp="1"/>
          </p:cNvSpPr>
          <p:nvPr>
            <p:ph idx="4294967295"/>
          </p:nvPr>
        </p:nvSpPr>
        <p:spPr>
          <a:xfrm>
            <a:off x="611560" y="2132855"/>
            <a:ext cx="8330828" cy="3928219"/>
          </a:xfrm>
        </p:spPr>
        <p:txBody>
          <a:bodyPr wrap="square" lIns="91440" tIns="45720" rIns="91440" bIns="45720" numCol="1" anchor="t" anchorCtr="0" compatLnSpc="1"/>
          <a:lstStyle/>
          <a:p>
            <a:pPr lvl="0" eaLnBrk="1" hangingPunct="1">
              <a:lnSpc>
                <a:spcPct val="90000"/>
              </a:lnSpc>
            </a:pPr>
            <a:r>
              <a:rPr lang="zh-CN" altLang="zh-CN" sz="4000" dirty="0">
                <a:effectLst>
                  <a:outerShdw blurRad="38100" dist="38100" dir="2700000">
                    <a:srgbClr val="C0C0C0"/>
                  </a:outerShdw>
                </a:effectLst>
              </a:rPr>
              <a:t>鉴定的目的，是针对患者人身损害结果（</a:t>
            </a:r>
            <a:r>
              <a:rPr lang="zh-CN" altLang="en-US" sz="4000" dirty="0">
                <a:effectLst>
                  <a:outerShdw blurRad="38100" dist="38100" dir="2700000">
                    <a:srgbClr val="C0C0C0"/>
                  </a:outerShdw>
                </a:effectLst>
              </a:rPr>
              <a:t>宫内窒息</a:t>
            </a:r>
            <a:r>
              <a:rPr lang="zh-CN" altLang="zh-CN" sz="4000" dirty="0">
                <a:effectLst>
                  <a:outerShdw blurRad="38100" dist="38100" dir="2700000">
                    <a:srgbClr val="C0C0C0"/>
                  </a:outerShdw>
                </a:effectLst>
              </a:rPr>
              <a:t>），查找和认定医方诊疗上是否存在医疗过失行为？医方未尽到相应诊疗义务对患</a:t>
            </a:r>
            <a:r>
              <a:rPr lang="zh-CN" altLang="en-US" sz="4000" dirty="0">
                <a:effectLst>
                  <a:outerShdw blurRad="38100" dist="38100" dir="2700000">
                    <a:srgbClr val="C0C0C0"/>
                  </a:outerShdw>
                </a:effectLst>
              </a:rPr>
              <a:t>儿</a:t>
            </a:r>
            <a:r>
              <a:rPr lang="zh-CN" altLang="zh-CN" sz="4000" dirty="0">
                <a:effectLst>
                  <a:outerShdw blurRad="38100" dist="38100" dir="2700000">
                    <a:srgbClr val="C0C0C0"/>
                  </a:outerShdw>
                </a:effectLst>
              </a:rPr>
              <a:t>的</a:t>
            </a:r>
            <a:r>
              <a:rPr lang="zh-CN" altLang="en-US" sz="4000" dirty="0">
                <a:effectLst>
                  <a:outerShdw blurRad="38100" dist="38100" dir="2700000">
                    <a:srgbClr val="C0C0C0"/>
                  </a:outerShdw>
                </a:effectLst>
              </a:rPr>
              <a:t>宫内窒息</a:t>
            </a:r>
            <a:r>
              <a:rPr lang="zh-CN" altLang="zh-CN" sz="4000" dirty="0">
                <a:effectLst>
                  <a:outerShdw blurRad="38100" dist="38100" dir="2700000">
                    <a:srgbClr val="C0C0C0"/>
                  </a:outerShdw>
                </a:effectLst>
              </a:rPr>
              <a:t>形成有无责任？有多大责任？这些是应该评价的内容。</a:t>
            </a:r>
            <a:r>
              <a:rPr lang="en-US" altLang="zh-CN" sz="40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395536" y="26064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a:xfrm>
            <a:off x="943610" y="1374140"/>
            <a:ext cx="6861810" cy="617220"/>
          </a:xfrm>
          <a:ln/>
        </p:spPr>
        <p:txBody>
          <a:bodyPr vert="horz" wrap="square" lIns="92075" tIns="46038" rIns="92075" bIns="46038" anchor="ctr"/>
          <a:lstStyle/>
          <a:p>
            <a:pPr lvl="0"/>
            <a:r>
              <a:rPr lang="zh-CN" altLang="zh-CN" sz="3200" dirty="0"/>
              <a:t>鉴定方法点评：</a:t>
            </a:r>
            <a:endParaRPr lang="zh-CN" altLang="en-US" sz="3200" dirty="0"/>
          </a:p>
        </p:txBody>
      </p:sp>
      <p:sp>
        <p:nvSpPr>
          <p:cNvPr id="3" name="内容占位符 2"/>
          <p:cNvSpPr>
            <a:spLocks noGrp="1"/>
          </p:cNvSpPr>
          <p:nvPr>
            <p:ph idx="4294967295"/>
          </p:nvPr>
        </p:nvSpPr>
        <p:spPr>
          <a:xfrm>
            <a:off x="644525" y="2216785"/>
            <a:ext cx="8142605" cy="3844290"/>
          </a:xfrm>
        </p:spPr>
        <p:txBody>
          <a:bodyPr wrap="square" lIns="91440" tIns="45720" rIns="91440" bIns="45720" numCol="1" anchor="t" anchorCtr="0" compatLnSpc="1"/>
          <a:lstStyle/>
          <a:p>
            <a:pPr lvl="0"/>
            <a:r>
              <a:rPr lang="zh-CN" altLang="zh-CN" sz="4000" dirty="0">
                <a:effectLst>
                  <a:outerShdw blurRad="38100" dist="38100" dir="2700000">
                    <a:srgbClr val="C0C0C0"/>
                  </a:outerShdw>
                </a:effectLst>
              </a:rPr>
              <a:t>本案鉴定分析意见</a:t>
            </a:r>
            <a:r>
              <a:rPr lang="zh-CN" altLang="en-US" sz="4000" dirty="0">
                <a:effectLst>
                  <a:outerShdw blurRad="38100" dist="38100" dir="2700000">
                    <a:srgbClr val="C0C0C0"/>
                  </a:outerShdw>
                </a:effectLst>
              </a:rPr>
              <a:t>直奔主题</a:t>
            </a:r>
            <a:r>
              <a:rPr lang="zh-CN" altLang="zh-CN" sz="4000" dirty="0">
                <a:effectLst>
                  <a:outerShdw blurRad="38100" dist="38100" dir="2700000">
                    <a:srgbClr val="C0C0C0"/>
                  </a:outerShdw>
                </a:effectLst>
              </a:rPr>
              <a:t>，</a:t>
            </a:r>
            <a:r>
              <a:rPr lang="zh-CN" altLang="en-US" sz="4000" dirty="0">
                <a:effectLst>
                  <a:outerShdw blurRad="38100" dist="38100" dir="2700000">
                    <a:srgbClr val="C0C0C0"/>
                  </a:outerShdw>
                </a:effectLst>
              </a:rPr>
              <a:t>宫缩乏力的错误判断和宫缩素使用不规范是</a:t>
            </a:r>
            <a:r>
              <a:rPr lang="zh-CN" altLang="zh-CN" sz="4000" dirty="0">
                <a:effectLst>
                  <a:outerShdw blurRad="38100" dist="38100" dir="2700000">
                    <a:srgbClr val="C0C0C0"/>
                  </a:outerShdw>
                </a:effectLst>
              </a:rPr>
              <a:t>造成</a:t>
            </a:r>
            <a:r>
              <a:rPr lang="zh-CN" altLang="en-US" sz="4000" dirty="0">
                <a:effectLst>
                  <a:outerShdw blurRad="38100" dist="38100" dir="2700000">
                    <a:srgbClr val="C0C0C0"/>
                  </a:outerShdw>
                </a:effectLst>
              </a:rPr>
              <a:t>胎儿宫内窒息</a:t>
            </a:r>
            <a:r>
              <a:rPr lang="zh-CN" altLang="zh-CN" sz="4000" dirty="0">
                <a:effectLst>
                  <a:outerShdw blurRad="38100" dist="38100" dir="2700000">
                    <a:srgbClr val="C0C0C0"/>
                  </a:outerShdw>
                </a:effectLst>
              </a:rPr>
              <a:t>的直接原因，此医疗行为明显违反</a:t>
            </a:r>
            <a:r>
              <a:rPr lang="zh-CN" altLang="en-US" sz="4000" dirty="0">
                <a:effectLst>
                  <a:outerShdw blurRad="38100" dist="38100" dir="2700000">
                    <a:srgbClr val="C0C0C0"/>
                  </a:outerShdw>
                </a:effectLst>
              </a:rPr>
              <a:t>妇产</a:t>
            </a:r>
            <a:r>
              <a:rPr lang="zh-CN" altLang="zh-CN" sz="4000" dirty="0">
                <a:effectLst>
                  <a:outerShdw blurRad="38100" dist="38100" dir="2700000">
                    <a:srgbClr val="C0C0C0"/>
                  </a:outerShdw>
                </a:effectLst>
              </a:rPr>
              <a:t>科临床技术操作规范，存在过错是不争的事实。</a:t>
            </a:r>
            <a:r>
              <a:rPr lang="en-US" altLang="zh-CN" sz="4000" dirty="0">
                <a:effectLst>
                  <a:outerShdw blurRad="38100" dist="38100" dir="2700000">
                    <a:srgbClr val="C0C0C0"/>
                  </a:outerShdw>
                </a:effectLst>
              </a:rPr>
              <a:t> </a:t>
            </a:r>
          </a:p>
          <a:p>
            <a:pPr lvl="0">
              <a:buNone/>
            </a:pPr>
            <a:endParaRPr lang="en-US" altLang="zh-CN" sz="4000" dirty="0">
              <a:effectLst>
                <a:outerShdw blurRad="38100" dist="38100" dir="2700000">
                  <a:srgbClr val="C0C0C0"/>
                </a:outerShdw>
              </a:effectLst>
            </a:endParaRPr>
          </a:p>
          <a:p>
            <a:pPr lvl="0"/>
            <a:endParaRPr lang="en-US" altLang="zh-CN" sz="4000"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546735" y="13874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a:xfrm>
            <a:off x="958215" y="1397000"/>
            <a:ext cx="6946900" cy="548640"/>
          </a:xfrm>
          <a:ln/>
        </p:spPr>
        <p:txBody>
          <a:bodyPr vert="horz" wrap="square" lIns="92075" tIns="46038" rIns="92075" bIns="46038" anchor="ctr"/>
          <a:lstStyle/>
          <a:p>
            <a:pPr lvl="0"/>
            <a:r>
              <a:rPr lang="zh-CN" altLang="zh-CN" sz="3200" dirty="0"/>
              <a:t>鉴定方法点评：</a:t>
            </a:r>
            <a:endParaRPr lang="zh-CN" altLang="en-US" sz="3200" dirty="0"/>
          </a:p>
        </p:txBody>
      </p:sp>
      <p:sp>
        <p:nvSpPr>
          <p:cNvPr id="3" name="内容占位符 2"/>
          <p:cNvSpPr>
            <a:spLocks noGrp="1"/>
          </p:cNvSpPr>
          <p:nvPr>
            <p:ph idx="4294967295"/>
          </p:nvPr>
        </p:nvSpPr>
        <p:spPr>
          <a:xfrm>
            <a:off x="502285" y="1946275"/>
            <a:ext cx="8255635" cy="4114800"/>
          </a:xfrm>
        </p:spPr>
        <p:txBody>
          <a:bodyPr wrap="square" lIns="91440" tIns="45720" rIns="91440" bIns="45720" numCol="1" anchor="t" anchorCtr="0" compatLnSpc="1"/>
          <a:lstStyle/>
          <a:p>
            <a:pPr lvl="0"/>
            <a:r>
              <a:rPr lang="zh-CN" altLang="en-US" sz="3600" dirty="0">
                <a:effectLst>
                  <a:outerShdw blurRad="38100" dist="38100" dir="2700000">
                    <a:srgbClr val="C0C0C0"/>
                  </a:outerShdw>
                </a:effectLst>
              </a:rPr>
              <a:t>本分析意见正是先找准了关键问</a:t>
            </a:r>
            <a:r>
              <a:rPr lang="zh-CN" altLang="en-US" sz="3600" dirty="0" smtClean="0">
                <a:effectLst>
                  <a:outerShdw blurRad="38100" dist="38100" dir="2700000">
                    <a:srgbClr val="C0C0C0"/>
                  </a:outerShdw>
                </a:effectLst>
              </a:rPr>
              <a:t>题，再</a:t>
            </a:r>
            <a:r>
              <a:rPr lang="zh-CN" altLang="en-US" sz="3600" dirty="0">
                <a:effectLst>
                  <a:outerShdw blurRad="38100" dist="38100" dir="2700000">
                    <a:srgbClr val="C0C0C0"/>
                  </a:outerShdw>
                </a:effectLst>
              </a:rPr>
              <a:t>援引病历资料中的事实、具体数据等对胎儿宫内窒息作出明确判断</a:t>
            </a:r>
            <a:r>
              <a:rPr lang="zh-CN" altLang="zh-CN" sz="3600" dirty="0">
                <a:effectLst>
                  <a:outerShdw blurRad="38100" dist="38100" dir="2700000">
                    <a:srgbClr val="C0C0C0"/>
                  </a:outerShdw>
                </a:effectLst>
              </a:rPr>
              <a:t>宫缩素浓度偏大，没有根据产妇宫缩情况及时调整用量，致使产妇从</a:t>
            </a:r>
            <a:r>
              <a:rPr lang="en-US" altLang="zh-CN" sz="3600" dirty="0">
                <a:effectLst>
                  <a:outerShdw blurRad="38100" dist="38100" dir="2700000">
                    <a:srgbClr val="C0C0C0"/>
                  </a:outerShdw>
                </a:effectLst>
              </a:rPr>
              <a:t>18</a:t>
            </a:r>
            <a:r>
              <a:rPr lang="zh-CN" altLang="zh-CN" sz="3600" dirty="0">
                <a:effectLst>
                  <a:outerShdw blurRad="38100" dist="38100" dir="2700000">
                    <a:srgbClr val="C0C0C0"/>
                  </a:outerShdw>
                </a:effectLst>
              </a:rPr>
              <a:t>时</a:t>
            </a:r>
            <a:r>
              <a:rPr lang="en-US" altLang="zh-CN" sz="3600" dirty="0">
                <a:effectLst>
                  <a:outerShdw blurRad="38100" dist="38100" dir="2700000">
                    <a:srgbClr val="C0C0C0"/>
                  </a:outerShdw>
                </a:effectLst>
              </a:rPr>
              <a:t>06</a:t>
            </a:r>
            <a:r>
              <a:rPr lang="zh-CN" altLang="zh-CN" sz="3600" dirty="0">
                <a:effectLst>
                  <a:outerShdw blurRad="38100" dist="38100" dir="2700000">
                    <a:srgbClr val="C0C0C0"/>
                  </a:outerShdw>
                </a:effectLst>
              </a:rPr>
              <a:t>分</a:t>
            </a:r>
            <a:r>
              <a:rPr lang="zh-CN" altLang="en-US" sz="3600" dirty="0">
                <a:effectLst>
                  <a:outerShdw blurRad="38100" dist="38100" dir="2700000">
                    <a:srgbClr val="C0C0C0"/>
                  </a:outerShdw>
                </a:effectLst>
              </a:rPr>
              <a:t>至</a:t>
            </a:r>
            <a:r>
              <a:rPr lang="en-US" altLang="zh-CN" sz="3600" dirty="0">
                <a:effectLst>
                  <a:outerShdw blurRad="38100" dist="38100" dir="2700000">
                    <a:srgbClr val="C0C0C0"/>
                  </a:outerShdw>
                </a:effectLst>
              </a:rPr>
              <a:t>12</a:t>
            </a:r>
            <a:r>
              <a:rPr lang="zh-CN" altLang="zh-CN" sz="3600" dirty="0">
                <a:effectLst>
                  <a:outerShdw blurRad="38100" dist="38100" dir="2700000">
                    <a:srgbClr val="C0C0C0"/>
                  </a:outerShdw>
                </a:effectLst>
              </a:rPr>
              <a:t>分出现子宫强直性收缩，且从</a:t>
            </a:r>
            <a:r>
              <a:rPr lang="en-US" altLang="zh-CN" sz="3600" dirty="0">
                <a:effectLst>
                  <a:outerShdw blurRad="38100" dist="38100" dir="2700000">
                    <a:srgbClr val="C0C0C0"/>
                  </a:outerShdw>
                </a:effectLst>
              </a:rPr>
              <a:t>18</a:t>
            </a:r>
            <a:r>
              <a:rPr lang="zh-CN" altLang="zh-CN" sz="3600" dirty="0">
                <a:effectLst>
                  <a:outerShdw blurRad="38100" dist="38100" dir="2700000">
                    <a:srgbClr val="C0C0C0"/>
                  </a:outerShdw>
                </a:effectLst>
              </a:rPr>
              <a:t>时</a:t>
            </a:r>
            <a:r>
              <a:rPr lang="en-US" altLang="zh-CN" sz="3600" dirty="0">
                <a:effectLst>
                  <a:outerShdw blurRad="38100" dist="38100" dir="2700000">
                    <a:srgbClr val="C0C0C0"/>
                  </a:outerShdw>
                </a:effectLst>
              </a:rPr>
              <a:t>14</a:t>
            </a:r>
            <a:r>
              <a:rPr lang="zh-CN" altLang="zh-CN" sz="3600" dirty="0">
                <a:effectLst>
                  <a:outerShdw blurRad="38100" dist="38100" dir="2700000">
                    <a:srgbClr val="C0C0C0"/>
                  </a:outerShdw>
                </a:effectLst>
              </a:rPr>
              <a:t>分至</a:t>
            </a:r>
            <a:r>
              <a:rPr lang="en-US" altLang="zh-CN" sz="3600" dirty="0">
                <a:effectLst>
                  <a:outerShdw blurRad="38100" dist="38100" dir="2700000">
                    <a:srgbClr val="C0C0C0"/>
                  </a:outerShdw>
                </a:effectLst>
              </a:rPr>
              <a:t>18</a:t>
            </a:r>
            <a:r>
              <a:rPr lang="zh-CN" altLang="zh-CN" sz="3600" dirty="0">
                <a:effectLst>
                  <a:outerShdw blurRad="38100" dist="38100" dir="2700000">
                    <a:srgbClr val="C0C0C0"/>
                  </a:outerShdw>
                </a:effectLst>
              </a:rPr>
              <a:t>时</a:t>
            </a:r>
            <a:r>
              <a:rPr lang="en-US" altLang="zh-CN" sz="3600" dirty="0">
                <a:effectLst>
                  <a:outerShdw blurRad="38100" dist="38100" dir="2700000">
                    <a:srgbClr val="C0C0C0"/>
                  </a:outerShdw>
                </a:effectLst>
              </a:rPr>
              <a:t>37</a:t>
            </a:r>
            <a:r>
              <a:rPr lang="zh-CN" altLang="zh-CN" sz="3600" dirty="0">
                <a:effectLst>
                  <a:outerShdw blurRad="38100" dist="38100" dir="2700000">
                    <a:srgbClr val="C0C0C0"/>
                  </a:outerShdw>
                </a:effectLst>
              </a:rPr>
              <a:t>分宫缩过频达</a:t>
            </a:r>
            <a:r>
              <a:rPr lang="en-US" altLang="zh-CN" sz="3600" dirty="0">
                <a:effectLst>
                  <a:outerShdw blurRad="38100" dist="38100" dir="2700000">
                    <a:srgbClr val="C0C0C0"/>
                  </a:outerShdw>
                </a:effectLst>
              </a:rPr>
              <a:t>23</a:t>
            </a:r>
            <a:r>
              <a:rPr lang="zh-CN" altLang="zh-CN" sz="3600" dirty="0">
                <a:effectLst>
                  <a:outerShdw blurRad="38100" dist="38100" dir="2700000">
                    <a:srgbClr val="C0C0C0"/>
                  </a:outerShdw>
                </a:effectLst>
              </a:rPr>
              <a:t>分</a:t>
            </a:r>
            <a:r>
              <a:rPr lang="zh-CN" altLang="zh-CN" sz="3600" dirty="0" smtClean="0">
                <a:effectLst>
                  <a:outerShdw blurRad="38100" dist="38100" dir="2700000">
                    <a:srgbClr val="C0C0C0"/>
                  </a:outerShdw>
                </a:effectLst>
              </a:rPr>
              <a:t>钟</a:t>
            </a:r>
            <a:endParaRPr lang="zh-CN" altLang="zh-CN" sz="3600"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406400" y="16160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a:xfrm>
            <a:off x="601980" y="1424305"/>
            <a:ext cx="6877050" cy="703580"/>
          </a:xfrm>
          <a:ln/>
        </p:spPr>
        <p:txBody>
          <a:bodyPr vert="horz" wrap="square" lIns="92075" tIns="46038" rIns="92075" bIns="46038" anchor="ctr"/>
          <a:lstStyle/>
          <a:p>
            <a:pPr lvl="0" eaLnBrk="1" hangingPunct="1"/>
            <a:r>
              <a:rPr lang="zh-CN" altLang="en-US" sz="3200" dirty="0"/>
              <a:t>医方提供的部分胎监检查报告</a:t>
            </a:r>
          </a:p>
        </p:txBody>
      </p:sp>
      <p:pic>
        <p:nvPicPr>
          <p:cNvPr id="39939" name="内容占位符 3" descr="518379927045138953.jpg"/>
          <p:cNvPicPr>
            <a:picLocks noGrp="1" noChangeAspect="1"/>
          </p:cNvPicPr>
          <p:nvPr>
            <p:ph/>
          </p:nvPr>
        </p:nvPicPr>
        <p:blipFill>
          <a:blip r:embed="rId3" cstate="print"/>
          <a:stretch>
            <a:fillRect/>
          </a:stretch>
        </p:blipFill>
        <p:spPr>
          <a:xfrm>
            <a:off x="1369060" y="2128520"/>
            <a:ext cx="6109970" cy="4582795"/>
          </a:xfrm>
          <a:prstGeom prst="rect">
            <a:avLst/>
          </a:prstGeom>
          <a:ln>
            <a:noFill/>
          </a:ln>
        </p:spPr>
      </p:pic>
      <p:pic>
        <p:nvPicPr>
          <p:cNvPr id="4100" name="Picture 4" descr="C:\Users\Administrator\Desktop\正源ｌｏｇｏ.jpg"/>
          <p:cNvPicPr>
            <a:picLocks noChangeAspect="1"/>
          </p:cNvPicPr>
          <p:nvPr/>
        </p:nvPicPr>
        <p:blipFill>
          <a:blip r:embed="rId4" cstate="print"/>
          <a:stretch>
            <a:fillRect/>
          </a:stretch>
        </p:blipFill>
        <p:spPr>
          <a:xfrm>
            <a:off x="398780" y="18891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a:xfrm>
            <a:off x="831215" y="1382395"/>
            <a:ext cx="6975475" cy="725805"/>
          </a:xfrm>
          <a:ln/>
        </p:spPr>
        <p:txBody>
          <a:bodyPr vert="horz" wrap="square" lIns="92075" tIns="46038" rIns="92075" bIns="46038" anchor="ctr"/>
          <a:lstStyle/>
          <a:p>
            <a:pPr lvl="0" eaLnBrk="1" hangingPunct="1"/>
            <a:r>
              <a:rPr lang="zh-CN" altLang="en-US" sz="3200" dirty="0"/>
              <a:t>医方提供的部分胎监检查报告</a:t>
            </a:r>
          </a:p>
        </p:txBody>
      </p:sp>
      <p:pic>
        <p:nvPicPr>
          <p:cNvPr id="40963" name="内容占位符 3" descr="709432677896827405.jpg"/>
          <p:cNvPicPr>
            <a:picLocks noGrp="1" noChangeAspect="1"/>
          </p:cNvPicPr>
          <p:nvPr>
            <p:ph/>
          </p:nvPr>
        </p:nvPicPr>
        <p:blipFill>
          <a:blip r:embed="rId3" cstate="print"/>
          <a:srcRect b="2412"/>
          <a:stretch>
            <a:fillRect/>
          </a:stretch>
        </p:blipFill>
        <p:spPr>
          <a:xfrm>
            <a:off x="1228725" y="2108200"/>
            <a:ext cx="6180138" cy="4524375"/>
          </a:xfrm>
          <a:prstGeom prst="rect">
            <a:avLst/>
          </a:prstGeom>
          <a:ln>
            <a:noFill/>
          </a:ln>
        </p:spPr>
      </p:pic>
      <p:pic>
        <p:nvPicPr>
          <p:cNvPr id="4100" name="Picture 4" descr="C:\Users\Administrator\Desktop\正源ｌｏｇｏ.jpg"/>
          <p:cNvPicPr>
            <a:picLocks noChangeAspect="1"/>
          </p:cNvPicPr>
          <p:nvPr/>
        </p:nvPicPr>
        <p:blipFill>
          <a:blip r:embed="rId4" cstate="print"/>
          <a:stretch>
            <a:fillRect/>
          </a:stretch>
        </p:blipFill>
        <p:spPr>
          <a:xfrm>
            <a:off x="408305" y="14700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1143000" y="1283335"/>
            <a:ext cx="5751830" cy="551815"/>
          </a:xfrm>
          <a:ln/>
        </p:spPr>
        <p:txBody>
          <a:bodyPr vert="horz" wrap="square" lIns="92075" tIns="46038" rIns="92075" bIns="46038" anchor="ctr"/>
          <a:lstStyle/>
          <a:p>
            <a:pPr lvl="0" eaLnBrk="1" hangingPunct="1"/>
            <a:r>
              <a:rPr lang="zh-CN" altLang="zh-CN" sz="3200" dirty="0"/>
              <a:t>鉴定方法点评：</a:t>
            </a:r>
            <a:endParaRPr lang="zh-CN" altLang="en-US" sz="3200" dirty="0"/>
          </a:p>
        </p:txBody>
      </p:sp>
      <p:sp>
        <p:nvSpPr>
          <p:cNvPr id="39939" name="Rectangle 3"/>
          <p:cNvSpPr>
            <a:spLocks noGrp="1" noChangeArrowheads="1"/>
          </p:cNvSpPr>
          <p:nvPr>
            <p:ph type="body" idx="4294967295"/>
          </p:nvPr>
        </p:nvSpPr>
        <p:spPr>
          <a:xfrm>
            <a:off x="316230" y="1946275"/>
            <a:ext cx="8626475" cy="4114800"/>
          </a:xfrm>
        </p:spPr>
        <p:txBody>
          <a:bodyPr wrap="square" lIns="91440" tIns="45720" rIns="91440" bIns="45720" numCol="1" anchor="t" anchorCtr="0" compatLnSpc="1"/>
          <a:lstStyle/>
          <a:p>
            <a:pPr lvl="0" eaLnBrk="1" hangingPunct="1">
              <a:lnSpc>
                <a:spcPct val="90000"/>
              </a:lnSpc>
            </a:pPr>
            <a:r>
              <a:rPr lang="zh-CN" altLang="zh-CN" sz="3600" dirty="0">
                <a:effectLst>
                  <a:outerShdw blurRad="38100" dist="38100" dir="2700000">
                    <a:srgbClr val="C0C0C0"/>
                  </a:outerShdw>
                </a:effectLst>
              </a:rPr>
              <a:t>宫缩过强、过频影响子宫胎盘血液循环，易发生胎儿窘迫、新生儿窒息甚至死亡。医方上述未尽到合理注意义务的违规医疗行为，与杨</a:t>
            </a:r>
            <a:r>
              <a:rPr lang="zh-CN" altLang="en-US" sz="3600" dirty="0">
                <a:effectLst>
                  <a:outerShdw blurRad="38100" dist="38100" dir="2700000">
                    <a:srgbClr val="C0C0C0"/>
                  </a:outerShdw>
                </a:effectLst>
              </a:rPr>
              <a:t>某某</a:t>
            </a:r>
            <a:r>
              <a:rPr lang="zh-CN" altLang="zh-CN" sz="3600" dirty="0">
                <a:effectLst>
                  <a:outerShdw blurRad="38100" dist="38100" dir="2700000">
                    <a:srgbClr val="C0C0C0"/>
                  </a:outerShdw>
                </a:effectLst>
              </a:rPr>
              <a:t>子新生儿窒息、胎粪吸入综合征、新生儿缺氧缺血性脑病、呼吸衰竭、颅内出血直至死亡的损害后果存在因果关系</a:t>
            </a:r>
            <a:r>
              <a:rPr lang="zh-CN" altLang="en-US" sz="3600" dirty="0">
                <a:effectLst>
                  <a:outerShdw blurRad="38100" dist="38100" dir="2700000">
                    <a:srgbClr val="C0C0C0"/>
                  </a:outerShdw>
                </a:effectLst>
              </a:rPr>
              <a:t>。</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4730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143000" y="1410335"/>
            <a:ext cx="6350000" cy="791845"/>
          </a:xfrm>
          <a:ln/>
        </p:spPr>
        <p:txBody>
          <a:bodyPr vert="horz" wrap="square" lIns="92075" tIns="46038" rIns="92075" bIns="46038" anchor="ctr"/>
          <a:lstStyle/>
          <a:p>
            <a:pPr lvl="0" eaLnBrk="1" hangingPunct="1"/>
            <a:r>
              <a:rPr lang="zh-CN" altLang="zh-CN" sz="3200" dirty="0"/>
              <a:t>鉴定方法点评：</a:t>
            </a:r>
            <a:endParaRPr lang="zh-CN" altLang="en-US" sz="3200" dirty="0"/>
          </a:p>
        </p:txBody>
      </p:sp>
      <p:sp>
        <p:nvSpPr>
          <p:cNvPr id="40963" name="Rectangle 3"/>
          <p:cNvSpPr>
            <a:spLocks noGrp="1" noChangeArrowheads="1"/>
          </p:cNvSpPr>
          <p:nvPr>
            <p:ph type="body" idx="4294967295"/>
          </p:nvPr>
        </p:nvSpPr>
        <p:spPr>
          <a:xfrm>
            <a:off x="288925" y="2329815"/>
            <a:ext cx="8469630" cy="3731260"/>
          </a:xfrm>
        </p:spPr>
        <p:txBody>
          <a:bodyPr wrap="square" lIns="91440" tIns="45720" rIns="91440" bIns="45720" numCol="1" anchor="t" anchorCtr="0" compatLnSpc="1"/>
          <a:lstStyle/>
          <a:p>
            <a:pPr lvl="0" eaLnBrk="1" hangingPunct="1">
              <a:lnSpc>
                <a:spcPct val="90000"/>
              </a:lnSpc>
            </a:pPr>
            <a:r>
              <a:rPr lang="en-US" altLang="zh-CN" sz="3600" dirty="0">
                <a:effectLst>
                  <a:outerShdw blurRad="38100" dist="38100" dir="2700000">
                    <a:srgbClr val="C0C0C0"/>
                  </a:outerShdw>
                </a:effectLst>
              </a:rPr>
              <a:t>2.</a:t>
            </a:r>
            <a:r>
              <a:rPr lang="zh-CN" altLang="en-US" sz="3600" dirty="0">
                <a:effectLst>
                  <a:outerShdw blurRad="38100" dist="38100" dir="2700000">
                    <a:srgbClr val="C0C0C0"/>
                  </a:outerShdw>
                </a:effectLst>
              </a:rPr>
              <a:t>对医疗行为是否过错，必须明确判断，给出评价语。分析意见不仅仅要罗列诊疗经过的事实，还必须对医疗行为的是与非，作出明确的判断和评价，如本分析意见中：“</a:t>
            </a:r>
            <a:r>
              <a:rPr lang="zh-CN" altLang="zh-CN" sz="3600" dirty="0">
                <a:effectLst>
                  <a:outerShdw blurRad="38100" dist="38100" dir="2700000">
                    <a:srgbClr val="C0C0C0"/>
                  </a:outerShdw>
                </a:effectLst>
              </a:rPr>
              <a:t>对该产妇继发性宫缩乏力的诊断缺乏依据；缩宫素使用不规范</a:t>
            </a:r>
            <a:r>
              <a:rPr lang="zh-CN" altLang="en-US" sz="3600" dirty="0">
                <a:effectLst>
                  <a:outerShdw blurRad="38100" dist="38100" dir="2700000">
                    <a:srgbClr val="C0C0C0"/>
                  </a:outerShdw>
                </a:effectLst>
              </a:rPr>
              <a:t>”等。</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17494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944880" y="1408430"/>
            <a:ext cx="6976745" cy="654685"/>
          </a:xfrm>
          <a:ln/>
        </p:spPr>
        <p:txBody>
          <a:bodyPr vert="horz" wrap="square" lIns="92075" tIns="46038" rIns="92075" bIns="46038" anchor="ctr"/>
          <a:lstStyle/>
          <a:p>
            <a:pPr lvl="0" algn="l" eaLnBrk="1" hangingPunct="1"/>
            <a:r>
              <a:rPr lang="en-US" altLang="zh-CN" sz="3200" dirty="0"/>
              <a:t> </a:t>
            </a:r>
            <a:r>
              <a:rPr lang="zh-CN" altLang="en-US" sz="3200" dirty="0"/>
              <a:t>检案摘</a:t>
            </a:r>
            <a:r>
              <a:rPr lang="en-US" altLang="x-none" sz="3200" dirty="0"/>
              <a:t>要</a:t>
            </a:r>
          </a:p>
        </p:txBody>
      </p:sp>
      <p:sp>
        <p:nvSpPr>
          <p:cNvPr id="7171" name="Rectangle 3"/>
          <p:cNvSpPr>
            <a:spLocks noGrp="1" noChangeArrowheads="1"/>
          </p:cNvSpPr>
          <p:nvPr>
            <p:ph type="body" idx="4294967295"/>
          </p:nvPr>
        </p:nvSpPr>
        <p:spPr>
          <a:xfrm>
            <a:off x="408305" y="2188210"/>
            <a:ext cx="8326755" cy="3872865"/>
          </a:xfrm>
        </p:spPr>
        <p:txBody>
          <a:bodyPr wrap="square" lIns="91440" tIns="45720" rIns="91440" bIns="45720" numCol="1" anchor="t" anchorCtr="0" compatLnSpc="1"/>
          <a:lstStyle/>
          <a:p>
            <a:pPr lvl="0" algn="l" eaLnBrk="1" hangingPunct="1"/>
            <a:r>
              <a:rPr lang="zh-CN" altLang="zh-CN" sz="2400" dirty="0">
                <a:effectLst>
                  <a:outerShdw blurRad="38100" dist="38100" dir="2700000">
                    <a:srgbClr val="C0C0C0"/>
                  </a:outerShdw>
                </a:effectLst>
              </a:rPr>
              <a:t>该产妇入院后积极完善相关检查，予观察试产，其胎膜早破后自主发动宫缩，产程中因“继发性宫缩乏力”予静滴缩宫素加强宫缩，于</a:t>
            </a:r>
            <a:r>
              <a:rPr lang="en-US" altLang="zh-CN" sz="2400" dirty="0">
                <a:effectLst>
                  <a:outerShdw blurRad="38100" dist="38100" dir="2700000">
                    <a:srgbClr val="C0C0C0"/>
                  </a:outerShdw>
                </a:effectLst>
              </a:rPr>
              <a:t>17</a:t>
            </a:r>
            <a:r>
              <a:rPr lang="zh-CN" altLang="zh-CN" sz="2400" dirty="0">
                <a:effectLst>
                  <a:outerShdw blurRad="38100" dist="38100" dir="2700000">
                    <a:srgbClr val="C0C0C0"/>
                  </a:outerShdw>
                </a:effectLst>
              </a:rPr>
              <a:t>时宫口近开全持续性胎心监护，</a:t>
            </a:r>
            <a:r>
              <a:rPr lang="en-US" altLang="zh-CN" sz="2400" dirty="0">
                <a:effectLst>
                  <a:outerShdw blurRad="38100" dist="38100" dir="2700000">
                    <a:srgbClr val="C0C0C0"/>
                  </a:outerShdw>
                </a:effectLst>
              </a:rPr>
              <a:t>18</a:t>
            </a:r>
            <a:r>
              <a:rPr lang="zh-CN" altLang="en-US" sz="2400" dirty="0">
                <a:effectLst>
                  <a:outerShdw blurRad="38100" dist="38100" dir="2700000">
                    <a:srgbClr val="C0C0C0"/>
                  </a:outerShdw>
                </a:effectLst>
              </a:rPr>
              <a:t>时</a:t>
            </a:r>
            <a:r>
              <a:rPr lang="en-US" altLang="zh-CN" sz="2400" dirty="0">
                <a:effectLst>
                  <a:outerShdw blurRad="38100" dist="38100" dir="2700000">
                    <a:srgbClr val="C0C0C0"/>
                  </a:outerShdw>
                </a:effectLst>
              </a:rPr>
              <a:t>20</a:t>
            </a:r>
            <a:r>
              <a:rPr lang="zh-CN" altLang="zh-CN" sz="2400" dirty="0">
                <a:effectLst>
                  <a:outerShdw blurRad="38100" dist="38100" dir="2700000">
                    <a:srgbClr val="C0C0C0"/>
                  </a:outerShdw>
                </a:effectLst>
              </a:rPr>
              <a:t>分宫口开全，因考虑巨大儿及第二产程延长，于</a:t>
            </a:r>
            <a:r>
              <a:rPr lang="en-US" altLang="zh-CN" sz="2400" dirty="0">
                <a:effectLst>
                  <a:outerShdw blurRad="38100" dist="38100" dir="2700000">
                    <a:srgbClr val="C0C0C0"/>
                  </a:outerShdw>
                </a:effectLst>
              </a:rPr>
              <a:t>19</a:t>
            </a:r>
            <a:r>
              <a:rPr lang="zh-CN" altLang="zh-CN" sz="2400" dirty="0">
                <a:effectLst>
                  <a:outerShdw blurRad="38100" dist="38100" dir="2700000">
                    <a:srgbClr val="C0C0C0"/>
                  </a:outerShdw>
                </a:effectLst>
              </a:rPr>
              <a:t>时</a:t>
            </a:r>
            <a:r>
              <a:rPr lang="en-US" altLang="zh-CN" sz="2400" dirty="0">
                <a:effectLst>
                  <a:outerShdw blurRad="38100" dist="38100" dir="2700000">
                    <a:srgbClr val="C0C0C0"/>
                  </a:outerShdw>
                </a:effectLst>
              </a:rPr>
              <a:t>30</a:t>
            </a:r>
            <a:r>
              <a:rPr lang="zh-CN" altLang="zh-CN" sz="2400" dirty="0">
                <a:effectLst>
                  <a:outerShdw blurRad="38100" dist="38100" dir="2700000">
                    <a:srgbClr val="C0C0C0"/>
                  </a:outerShdw>
                </a:effectLst>
              </a:rPr>
              <a:t>分</a:t>
            </a:r>
            <a:r>
              <a:rPr lang="en-US" altLang="zh-CN" sz="2400" dirty="0">
                <a:effectLst>
                  <a:outerShdw blurRad="38100" dist="38100" dir="2700000">
                    <a:srgbClr val="C0C0C0"/>
                  </a:outerShdw>
                </a:effectLst>
              </a:rPr>
              <a:t>EP</a:t>
            </a:r>
            <a:r>
              <a:rPr lang="zh-CN" altLang="zh-CN" sz="2400" dirty="0">
                <a:effectLst>
                  <a:outerShdw blurRad="38100" dist="38100" dir="2700000">
                    <a:srgbClr val="C0C0C0"/>
                  </a:outerShdw>
                </a:effectLst>
              </a:rPr>
              <a:t>助娩一男婴，</a:t>
            </a:r>
            <a:r>
              <a:rPr lang="en-US" altLang="zh-CN" sz="2400" dirty="0">
                <a:effectLst>
                  <a:outerShdw blurRad="38100" dist="38100" dir="2700000">
                    <a:srgbClr val="C0C0C0"/>
                  </a:outerShdw>
                </a:effectLst>
              </a:rPr>
              <a:t>Apgar</a:t>
            </a:r>
            <a:r>
              <a:rPr lang="zh-CN" altLang="zh-CN" sz="2400" dirty="0">
                <a:effectLst>
                  <a:outerShdw blurRad="38100" dist="38100" dir="2700000">
                    <a:srgbClr val="C0C0C0"/>
                  </a:outerShdw>
                </a:effectLst>
              </a:rPr>
              <a:t>评分：</a:t>
            </a:r>
            <a:r>
              <a:rPr lang="en-US" altLang="zh-CN" sz="2400" dirty="0">
                <a:effectLst>
                  <a:outerShdw blurRad="38100" dist="38100" dir="2700000">
                    <a:srgbClr val="C0C0C0"/>
                  </a:outerShdw>
                </a:effectLst>
              </a:rPr>
              <a:t>1</a:t>
            </a:r>
            <a:r>
              <a:rPr lang="zh-CN" altLang="zh-CN" sz="2400" dirty="0">
                <a:effectLst>
                  <a:outerShdw blurRad="38100" dist="38100" dir="2700000">
                    <a:srgbClr val="C0C0C0"/>
                  </a:outerShdw>
                </a:effectLst>
              </a:rPr>
              <a:t>分钟评</a:t>
            </a:r>
            <a:r>
              <a:rPr lang="en-US" altLang="zh-CN" sz="2400" dirty="0">
                <a:effectLst>
                  <a:outerShdw blurRad="38100" dist="38100" dir="2700000">
                    <a:srgbClr val="C0C0C0"/>
                  </a:outerShdw>
                </a:effectLst>
              </a:rPr>
              <a:t>5</a:t>
            </a:r>
            <a:r>
              <a:rPr lang="zh-CN" altLang="zh-CN" sz="2400" dirty="0">
                <a:effectLst>
                  <a:outerShdw blurRad="38100" dist="38100" dir="2700000">
                    <a:srgbClr val="C0C0C0"/>
                  </a:outerShdw>
                </a:effectLst>
              </a:rPr>
              <a:t>分，予气管插管后吸痰及正压给氧，</a:t>
            </a:r>
            <a:r>
              <a:rPr lang="en-US" altLang="zh-CN" sz="2400" dirty="0">
                <a:effectLst>
                  <a:outerShdw blurRad="38100" dist="38100" dir="2700000">
                    <a:srgbClr val="C0C0C0"/>
                  </a:outerShdw>
                </a:effectLst>
              </a:rPr>
              <a:t>5</a:t>
            </a:r>
            <a:r>
              <a:rPr lang="zh-CN" altLang="zh-CN" sz="2400" dirty="0">
                <a:effectLst>
                  <a:outerShdw blurRad="38100" dist="38100" dir="2700000">
                    <a:srgbClr val="C0C0C0"/>
                  </a:outerShdw>
                </a:effectLst>
              </a:rPr>
              <a:t>分钟评</a:t>
            </a:r>
            <a:r>
              <a:rPr lang="en-US" altLang="zh-CN" sz="2400" dirty="0">
                <a:effectLst>
                  <a:outerShdw blurRad="38100" dist="38100" dir="2700000">
                    <a:srgbClr val="C0C0C0"/>
                  </a:outerShdw>
                </a:effectLst>
              </a:rPr>
              <a:t>6</a:t>
            </a:r>
            <a:r>
              <a:rPr lang="zh-CN" altLang="zh-CN" sz="2400" dirty="0">
                <a:effectLst>
                  <a:outerShdw blurRad="38100" dist="38100" dir="2700000">
                    <a:srgbClr val="C0C0C0"/>
                  </a:outerShdw>
                </a:effectLst>
              </a:rPr>
              <a:t>分，予急诊转入新生儿科继续复苏治疗。新生儿体重</a:t>
            </a:r>
            <a:r>
              <a:rPr lang="en-US" altLang="zh-CN" sz="2400" dirty="0">
                <a:effectLst>
                  <a:outerShdw blurRad="38100" dist="38100" dir="2700000">
                    <a:srgbClr val="C0C0C0"/>
                  </a:outerShdw>
                </a:effectLst>
              </a:rPr>
              <a:t>3960</a:t>
            </a:r>
            <a:r>
              <a:rPr lang="zh-CN" altLang="zh-CN" sz="2400" dirty="0">
                <a:effectLst>
                  <a:outerShdw blurRad="38100" dist="38100" dir="2700000">
                    <a:srgbClr val="C0C0C0"/>
                  </a:outerShdw>
                </a:effectLst>
              </a:rPr>
              <a:t>克，出生时羊水粪染明显，脐带及胎盘未见异常。拟诊：</a:t>
            </a:r>
            <a:r>
              <a:rPr lang="en-US" altLang="zh-CN" sz="2400" dirty="0">
                <a:effectLst>
                  <a:outerShdw blurRad="38100" dist="38100" dir="2700000">
                    <a:srgbClr val="C0C0C0"/>
                  </a:outerShdw>
                </a:effectLst>
              </a:rPr>
              <a:t>1</a:t>
            </a:r>
            <a:r>
              <a:rPr lang="zh-CN" altLang="zh-CN" sz="2400" dirty="0">
                <a:effectLst>
                  <a:outerShdw blurRad="38100" dist="38100" dir="2700000">
                    <a:srgbClr val="C0C0C0"/>
                  </a:outerShdw>
                </a:effectLst>
              </a:rPr>
              <a:t>、胎粪吸入综合征；</a:t>
            </a:r>
            <a:r>
              <a:rPr lang="en-US" altLang="zh-CN" sz="2400" dirty="0">
                <a:effectLst>
                  <a:outerShdw blurRad="38100" dist="38100" dir="2700000">
                    <a:srgbClr val="C0C0C0"/>
                  </a:outerShdw>
                </a:effectLst>
              </a:rPr>
              <a:t>2</a:t>
            </a:r>
            <a:r>
              <a:rPr lang="zh-CN" altLang="zh-CN" sz="2400" dirty="0">
                <a:effectLst>
                  <a:outerShdw blurRad="38100" dist="38100" dir="2700000">
                    <a:srgbClr val="C0C0C0"/>
                  </a:outerShdw>
                </a:effectLst>
              </a:rPr>
              <a:t>、呼吸衰竭；</a:t>
            </a:r>
            <a:r>
              <a:rPr lang="en-US" altLang="zh-CN" sz="2400" dirty="0">
                <a:effectLst>
                  <a:outerShdw blurRad="38100" dist="38100" dir="2700000">
                    <a:srgbClr val="C0C0C0"/>
                  </a:outerShdw>
                </a:effectLst>
              </a:rPr>
              <a:t>3</a:t>
            </a:r>
            <a:r>
              <a:rPr lang="zh-CN" altLang="zh-CN" sz="2400" dirty="0">
                <a:effectLst>
                  <a:outerShdw blurRad="38100" dist="38100" dir="2700000">
                    <a:srgbClr val="C0C0C0"/>
                  </a:outerShdw>
                </a:effectLst>
              </a:rPr>
              <a:t>、新生儿窒息（轻度）；</a:t>
            </a:r>
            <a:r>
              <a:rPr lang="en-US" altLang="zh-CN" sz="2400" dirty="0">
                <a:effectLst>
                  <a:outerShdw blurRad="38100" dist="38100" dir="2700000">
                    <a:srgbClr val="C0C0C0"/>
                  </a:outerShdw>
                </a:effectLst>
              </a:rPr>
              <a:t>4</a:t>
            </a:r>
            <a:r>
              <a:rPr lang="zh-CN" altLang="zh-CN" sz="2400" dirty="0">
                <a:effectLst>
                  <a:outerShdw blurRad="38100" dist="38100" dir="2700000">
                    <a:srgbClr val="C0C0C0"/>
                  </a:outerShdw>
                </a:effectLst>
              </a:rPr>
              <a:t>、代谢性酸中毒。</a:t>
            </a:r>
            <a:r>
              <a:rPr lang="en-US" altLang="zh-CN" sz="24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17303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958215" y="1408430"/>
            <a:ext cx="6805930" cy="725170"/>
          </a:xfrm>
          <a:ln/>
        </p:spPr>
        <p:txBody>
          <a:bodyPr vert="horz" wrap="square" lIns="92075" tIns="46038" rIns="92075" bIns="46038" anchor="ctr"/>
          <a:lstStyle/>
          <a:p>
            <a:pPr lvl="0" eaLnBrk="1" hangingPunct="1"/>
            <a:r>
              <a:rPr lang="zh-CN" altLang="zh-CN" sz="3200" dirty="0"/>
              <a:t>鉴定方法点评：</a:t>
            </a:r>
            <a:endParaRPr lang="zh-CN" altLang="en-US" sz="3200" dirty="0"/>
          </a:p>
        </p:txBody>
      </p:sp>
      <p:sp>
        <p:nvSpPr>
          <p:cNvPr id="41987" name="Rectangle 3"/>
          <p:cNvSpPr>
            <a:spLocks noGrp="1" noChangeArrowheads="1"/>
          </p:cNvSpPr>
          <p:nvPr>
            <p:ph type="body" idx="4294967295"/>
          </p:nvPr>
        </p:nvSpPr>
        <p:spPr>
          <a:xfrm>
            <a:off x="408305" y="2259330"/>
            <a:ext cx="8249920" cy="3801745"/>
          </a:xfrm>
        </p:spPr>
        <p:txBody>
          <a:bodyPr wrap="square" lIns="91440" tIns="45720" rIns="91440" bIns="45720" numCol="1" anchor="t" anchorCtr="0" compatLnSpc="1"/>
          <a:lstStyle/>
          <a:p>
            <a:pPr lvl="0" eaLnBrk="1" hangingPunct="1"/>
            <a:r>
              <a:rPr lang="zh-CN" altLang="en-US" sz="4000" dirty="0">
                <a:effectLst>
                  <a:outerShdw blurRad="38100" dist="38100" dir="2700000">
                    <a:srgbClr val="C0C0C0"/>
                  </a:outerShdw>
                </a:effectLst>
              </a:rPr>
              <a:t>如果没有上述判断评价语，非专业人士即不知道：为什么医方对该产妇宫缩乏力判断不确切，为什么不规范使用宫缩素会导致胎儿宫内窒息、颅内出血等严重后果。</a:t>
            </a:r>
            <a:r>
              <a:rPr lang="en-US" altLang="zh-CN" sz="40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17303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887095" y="1521460"/>
            <a:ext cx="7288530" cy="598170"/>
          </a:xfrm>
          <a:ln/>
        </p:spPr>
        <p:txBody>
          <a:bodyPr vert="horz" wrap="square" lIns="92075" tIns="46038" rIns="92075" bIns="46038" anchor="ctr"/>
          <a:lstStyle/>
          <a:p>
            <a:pPr lvl="0" eaLnBrk="1" hangingPunct="1"/>
            <a:r>
              <a:rPr lang="zh-CN" altLang="zh-CN" sz="3200" dirty="0"/>
              <a:t>鉴定方法点评：</a:t>
            </a:r>
            <a:endParaRPr lang="zh-CN" altLang="en-US" sz="3200" dirty="0"/>
          </a:p>
        </p:txBody>
      </p:sp>
      <p:sp>
        <p:nvSpPr>
          <p:cNvPr id="43011" name="Rectangle 3"/>
          <p:cNvSpPr>
            <a:spLocks noGrp="1" noChangeArrowheads="1"/>
          </p:cNvSpPr>
          <p:nvPr>
            <p:ph type="body" idx="4294967295"/>
          </p:nvPr>
        </p:nvSpPr>
        <p:spPr>
          <a:xfrm>
            <a:off x="408305" y="2357755"/>
            <a:ext cx="8277860" cy="3703320"/>
          </a:xfrm>
        </p:spPr>
        <p:txBody>
          <a:bodyPr wrap="square" lIns="91440" tIns="45720" rIns="91440" bIns="45720" numCol="1" anchor="t" anchorCtr="0" compatLnSpc="1"/>
          <a:lstStyle/>
          <a:p>
            <a:pPr lvl="0" eaLnBrk="1" hangingPunct="1">
              <a:lnSpc>
                <a:spcPct val="80000"/>
              </a:lnSpc>
            </a:pPr>
            <a:r>
              <a:rPr lang="zh-CN" altLang="en-US" sz="4000" dirty="0">
                <a:effectLst>
                  <a:outerShdw blurRad="38100" dist="38100" dir="2700000">
                    <a:srgbClr val="C0C0C0"/>
                  </a:outerShdw>
                </a:effectLst>
              </a:rPr>
              <a:t>正是这些符合医学理论、专业知识和诊疗规范，借助鉴定人丰富临床经验的判断和评价，才得以将有本质内在联系的基本事实串联起来，还原病情发展变化和诊治的经过，理清病情发展变化脉络，最终完成鉴定的思维分析过程。</a:t>
            </a:r>
            <a:r>
              <a:rPr lang="en-US" altLang="zh-CN" sz="40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17240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p:nvPr>
        </p:nvSpPr>
        <p:spPr>
          <a:xfrm>
            <a:off x="1143000" y="1393190"/>
            <a:ext cx="6634480" cy="669925"/>
          </a:xfrm>
          <a:ln/>
        </p:spPr>
        <p:txBody>
          <a:bodyPr vert="horz" wrap="square" lIns="92075" tIns="46038" rIns="92075" bIns="46038" anchor="ctr"/>
          <a:lstStyle/>
          <a:p>
            <a:pPr lvl="0" eaLnBrk="1" hangingPunct="1"/>
            <a:r>
              <a:rPr lang="zh-CN" altLang="zh-CN" sz="3200" dirty="0"/>
              <a:t>鉴定方法点评：</a:t>
            </a:r>
            <a:endParaRPr lang="zh-CN" altLang="en-US" sz="3200" dirty="0"/>
          </a:p>
        </p:txBody>
      </p:sp>
      <p:sp>
        <p:nvSpPr>
          <p:cNvPr id="44035" name="Rectangle 3"/>
          <p:cNvSpPr>
            <a:spLocks noGrp="1" noChangeArrowheads="1"/>
          </p:cNvSpPr>
          <p:nvPr>
            <p:ph type="body" idx="4294967295"/>
          </p:nvPr>
        </p:nvSpPr>
        <p:spPr>
          <a:xfrm>
            <a:off x="408305" y="2188210"/>
            <a:ext cx="8321040" cy="3872865"/>
          </a:xfrm>
        </p:spPr>
        <p:txBody>
          <a:bodyPr wrap="square" lIns="91440" tIns="45720" rIns="91440" bIns="45720" numCol="1" anchor="t" anchorCtr="0" compatLnSpc="1"/>
          <a:lstStyle/>
          <a:p>
            <a:pPr lvl="0" eaLnBrk="1" hangingPunct="1"/>
            <a:r>
              <a:rPr lang="en-US" altLang="zh-CN" sz="3600" dirty="0">
                <a:effectLst>
                  <a:outerShdw blurRad="38100" dist="38100" dir="2700000">
                    <a:srgbClr val="C0C0C0"/>
                  </a:outerShdw>
                </a:effectLst>
              </a:rPr>
              <a:t>3.</a:t>
            </a:r>
            <a:r>
              <a:rPr lang="zh-CN" altLang="en-US" sz="3600" dirty="0">
                <a:effectLst>
                  <a:outerShdw blurRad="38100" dist="38100" dir="2700000">
                    <a:srgbClr val="C0C0C0"/>
                  </a:outerShdw>
                </a:effectLst>
              </a:rPr>
              <a:t>在鉴定中最好请一名资深的妇产科专家参加</a:t>
            </a:r>
            <a:r>
              <a:rPr lang="en-US" altLang="zh-CN" sz="3600" dirty="0">
                <a:effectLst>
                  <a:outerShdw blurRad="38100" dist="38100" dir="2700000">
                    <a:srgbClr val="C0C0C0"/>
                  </a:outerShdw>
                </a:effectLst>
              </a:rPr>
              <a:t> </a:t>
            </a:r>
            <a:r>
              <a:rPr lang="zh-CN" altLang="en-US" sz="3600" dirty="0">
                <a:effectLst>
                  <a:outerShdw blurRad="38100" dist="38100" dir="2700000">
                    <a:srgbClr val="C0C0C0"/>
                  </a:outerShdw>
                </a:effectLst>
              </a:rPr>
              <a:t>，或就鉴定材料中一些专业性强的问题请教妇产科专家。在本例鉴定中，我所在开听证会时就请了一位有几十年工作经验的妇产科专家，也正是她在医方提供的胎监检查图中找出了子宫强直性收缩和过频收缩的证据。</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3270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a:xfrm>
            <a:off x="1143000" y="1658620"/>
            <a:ext cx="6577965" cy="770890"/>
          </a:xfrm>
          <a:ln/>
        </p:spPr>
        <p:txBody>
          <a:bodyPr vert="horz" wrap="square" lIns="92075" tIns="46038" rIns="92075" bIns="46038" anchor="ctr"/>
          <a:lstStyle/>
          <a:p>
            <a:pPr lvl="0"/>
            <a:r>
              <a:rPr lang="zh-CN" altLang="zh-CN" sz="3200" dirty="0"/>
              <a:t>鉴定方法点评：</a:t>
            </a:r>
            <a:endParaRPr lang="zh-CN" altLang="en-US" sz="3200" dirty="0"/>
          </a:p>
        </p:txBody>
      </p:sp>
      <p:sp>
        <p:nvSpPr>
          <p:cNvPr id="3" name="内容占位符 2"/>
          <p:cNvSpPr>
            <a:spLocks noGrp="1"/>
          </p:cNvSpPr>
          <p:nvPr>
            <p:ph idx="4294967295"/>
          </p:nvPr>
        </p:nvSpPr>
        <p:spPr>
          <a:xfrm>
            <a:off x="408305" y="2430145"/>
            <a:ext cx="8307705" cy="3630930"/>
          </a:xfrm>
        </p:spPr>
        <p:txBody>
          <a:bodyPr wrap="square" lIns="91440" tIns="45720" rIns="91440" bIns="45720" numCol="1" anchor="t" anchorCtr="0" compatLnSpc="1"/>
          <a:lstStyle/>
          <a:p>
            <a:pPr lvl="0"/>
            <a:r>
              <a:rPr lang="zh-CN" altLang="en-US" dirty="0">
                <a:effectLst>
                  <a:outerShdw blurRad="38100" dist="38100" dir="2700000">
                    <a:srgbClr val="C0C0C0"/>
                  </a:outerShdw>
                </a:effectLst>
              </a:rPr>
              <a:t>其实，从本案例医方提供的病历资料来看，根本找不到医疗行为存在的明显过错，因为纠纷发生后，该院的责任科室已将原始病历进行了“处理”。她们错误地认为我所都是法医，对临床特别是专科知识相对欠缺，想不到我们在开听证会时邀请了妇产科专家参加。做了件聪明反被聪明误的事情。</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23844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a:xfrm>
            <a:off x="687705" y="1436370"/>
            <a:ext cx="7074535" cy="709295"/>
          </a:xfrm>
          <a:ln/>
        </p:spPr>
        <p:txBody>
          <a:bodyPr vert="horz" wrap="square" lIns="92075" tIns="46038" rIns="92075" bIns="46038" anchor="ctr"/>
          <a:lstStyle/>
          <a:p>
            <a:pPr lvl="0"/>
            <a:r>
              <a:rPr lang="zh-CN" altLang="zh-CN" sz="3200" dirty="0"/>
              <a:t>鉴定方法点评：</a:t>
            </a:r>
            <a:endParaRPr lang="zh-CN" altLang="en-US" sz="3200" dirty="0"/>
          </a:p>
        </p:txBody>
      </p:sp>
      <p:sp>
        <p:nvSpPr>
          <p:cNvPr id="3" name="内容占位符 2"/>
          <p:cNvSpPr>
            <a:spLocks noGrp="1"/>
          </p:cNvSpPr>
          <p:nvPr>
            <p:ph idx="4294967295"/>
          </p:nvPr>
        </p:nvSpPr>
        <p:spPr>
          <a:xfrm>
            <a:off x="516255" y="2145030"/>
            <a:ext cx="7920000" cy="4214495"/>
          </a:xfrm>
        </p:spPr>
        <p:txBody>
          <a:bodyPr wrap="square" lIns="91440" tIns="45720" rIns="91440" bIns="45720" numCol="1" anchor="t" anchorCtr="0" compatLnSpc="1"/>
          <a:lstStyle/>
          <a:p>
            <a:pPr lvl="0"/>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对于医患双方提供的材料要认真梳理、研究去伪存真、去粗存精，排除医疗机构及其他鉴定机构对病情及死亡原因的错误判断，以得出真实的或更接近事实的分析意见。例如，本例</a:t>
            </a:r>
            <a:r>
              <a:rPr lang="zh-CN" altLang="zh-CN" sz="2800" dirty="0">
                <a:effectLst>
                  <a:outerShdw blurRad="38100" dist="38100" dir="2700000">
                    <a:srgbClr val="C0C0C0"/>
                  </a:outerShdw>
                </a:effectLst>
              </a:rPr>
              <a:t>安徽</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司法鉴定所于</a:t>
            </a:r>
            <a:r>
              <a:rPr lang="en-US" altLang="zh-CN" sz="2800" dirty="0">
                <a:effectLst>
                  <a:outerShdw blurRad="38100" dist="38100" dir="2700000">
                    <a:srgbClr val="C0C0C0"/>
                  </a:outerShdw>
                </a:effectLst>
              </a:rPr>
              <a:t>2015</a:t>
            </a:r>
            <a:r>
              <a:rPr lang="zh-CN" altLang="zh-CN" sz="2800" dirty="0">
                <a:effectLst>
                  <a:outerShdw blurRad="38100" dist="38100" dir="2700000">
                    <a:srgbClr val="C0C0C0"/>
                  </a:outerShdw>
                </a:effectLst>
              </a:rPr>
              <a:t>年</a:t>
            </a:r>
            <a:r>
              <a:rPr lang="en-US" altLang="zh-CN" sz="2800" dirty="0">
                <a:effectLst>
                  <a:outerShdw blurRad="38100" dist="38100" dir="2700000">
                    <a:srgbClr val="C0C0C0"/>
                  </a:outerShdw>
                </a:effectLst>
              </a:rPr>
              <a:t>12</a:t>
            </a:r>
            <a:r>
              <a:rPr lang="zh-CN" altLang="zh-CN" sz="2800" dirty="0">
                <a:effectLst>
                  <a:outerShdw blurRad="38100" dist="38100" dir="2700000">
                    <a:srgbClr val="C0C0C0"/>
                  </a:outerShdw>
                </a:effectLst>
              </a:rPr>
              <a:t>月</a:t>
            </a:r>
            <a:r>
              <a:rPr lang="en-US" altLang="zh-CN" sz="2800" dirty="0">
                <a:effectLst>
                  <a:outerShdw blurRad="38100" dist="38100" dir="2700000">
                    <a:srgbClr val="C0C0C0"/>
                  </a:outerShdw>
                </a:effectLst>
              </a:rPr>
              <a:t>29</a:t>
            </a:r>
            <a:r>
              <a:rPr lang="zh-CN" altLang="zh-CN" sz="2800" dirty="0">
                <a:effectLst>
                  <a:outerShdw blurRad="38100" dist="38100" dir="2700000">
                    <a:srgbClr val="C0C0C0"/>
                  </a:outerShdw>
                </a:effectLst>
              </a:rPr>
              <a:t>日对杨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子死亡原因进行尸检。鉴定意见：被鉴定人杨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子系头部受外力作用致颅内出血、广泛性脑水肿、脑疝、压迫呼吸循环中枢，最终造成中枢性呼吸循环衰竭而死亡。</a:t>
            </a:r>
          </a:p>
        </p:txBody>
      </p:sp>
      <p:pic>
        <p:nvPicPr>
          <p:cNvPr id="4100" name="Picture 4" descr="C:\Users\Administrator\Desktop\正源ｌｏｇｏ.jpg"/>
          <p:cNvPicPr>
            <a:picLocks noChangeAspect="1"/>
          </p:cNvPicPr>
          <p:nvPr/>
        </p:nvPicPr>
        <p:blipFill>
          <a:blip r:embed="rId3" cstate="print"/>
          <a:stretch>
            <a:fillRect/>
          </a:stretch>
        </p:blipFill>
        <p:spPr>
          <a:xfrm>
            <a:off x="422910" y="4413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a:xfrm>
            <a:off x="1143000" y="1340768"/>
            <a:ext cx="6669360" cy="720080"/>
          </a:xfrm>
          <a:ln/>
        </p:spPr>
        <p:txBody>
          <a:bodyPr vert="horz" wrap="square" lIns="92075" tIns="46038" rIns="92075" bIns="46038" anchor="ctr"/>
          <a:lstStyle/>
          <a:p>
            <a:pPr lvl="0"/>
            <a:r>
              <a:rPr lang="zh-CN" altLang="zh-CN" sz="3200" dirty="0"/>
              <a:t>鉴定方法点评</a:t>
            </a:r>
            <a:r>
              <a:rPr lang="zh-CN" altLang="zh-CN" dirty="0"/>
              <a:t>：</a:t>
            </a:r>
            <a:endParaRPr lang="zh-CN" altLang="en-US" dirty="0"/>
          </a:p>
        </p:txBody>
      </p:sp>
      <p:sp>
        <p:nvSpPr>
          <p:cNvPr id="3" name="内容占位符 2"/>
          <p:cNvSpPr>
            <a:spLocks noGrp="1"/>
          </p:cNvSpPr>
          <p:nvPr>
            <p:ph idx="4294967295"/>
          </p:nvPr>
        </p:nvSpPr>
        <p:spPr>
          <a:xfrm>
            <a:off x="539552" y="2132855"/>
            <a:ext cx="8244000" cy="3928219"/>
          </a:xfrm>
        </p:spPr>
        <p:txBody>
          <a:bodyPr wrap="square" lIns="91440" tIns="45720" rIns="91440" bIns="45720" numCol="1" anchor="t" anchorCtr="0" compatLnSpc="1"/>
          <a:lstStyle/>
          <a:p>
            <a:pPr lvl="0"/>
            <a:r>
              <a:rPr lang="zh-CN" altLang="en-US" dirty="0">
                <a:effectLst>
                  <a:outerShdw blurRad="38100" dist="38100" dir="2700000">
                    <a:srgbClr val="C0C0C0"/>
                  </a:outerShdw>
                </a:effectLst>
              </a:rPr>
              <a:t>这个鉴定意见既不符合医学科学原理，也与该例实际死亡原因不符合，尽管该患儿是“</a:t>
            </a:r>
            <a:r>
              <a:rPr lang="zh-CN" altLang="zh-CN" dirty="0">
                <a:effectLst>
                  <a:outerShdw blurRad="38100" dist="38100" dir="2700000">
                    <a:srgbClr val="C0C0C0"/>
                  </a:outerShdw>
                </a:effectLst>
              </a:rPr>
              <a:t>颅内出血、广泛性脑水肿、脑疝、压迫呼吸循环中枢，最终造成中枢性呼吸循环衰竭而死亡</a:t>
            </a:r>
            <a:r>
              <a:rPr lang="zh-CN" altLang="en-US" dirty="0">
                <a:effectLst>
                  <a:outerShdw blurRad="38100" dist="38100" dir="2700000">
                    <a:srgbClr val="C0C0C0"/>
                  </a:outerShdw>
                </a:effectLst>
              </a:rPr>
              <a:t>”，但并非“外力作用”所致，第八版</a:t>
            </a:r>
            <a:r>
              <a:rPr lang="en-US" altLang="zh-CN" dirty="0">
                <a:effectLst>
                  <a:outerShdw blurRad="38100" dist="38100" dir="2700000">
                    <a:srgbClr val="C0C0C0"/>
                  </a:outerShdw>
                </a:effectLst>
              </a:rPr>
              <a:t>《</a:t>
            </a:r>
            <a:r>
              <a:rPr lang="zh-CN" altLang="en-US" dirty="0">
                <a:effectLst>
                  <a:outerShdw blurRad="38100" dist="38100" dir="2700000">
                    <a:srgbClr val="C0C0C0"/>
                  </a:outerShdw>
                </a:effectLst>
              </a:rPr>
              <a:t>妇产科学</a:t>
            </a:r>
            <a:r>
              <a:rPr lang="en-US" altLang="zh-CN" dirty="0">
                <a:effectLst>
                  <a:outerShdw blurRad="38100" dist="38100" dir="2700000">
                    <a:srgbClr val="C0C0C0"/>
                  </a:outerShdw>
                </a:effectLst>
              </a:rPr>
              <a:t>》</a:t>
            </a:r>
            <a:r>
              <a:rPr lang="zh-CN" altLang="en-US" dirty="0">
                <a:effectLst>
                  <a:outerShdw blurRad="38100" dist="38100" dir="2700000">
                    <a:srgbClr val="C0C0C0"/>
                  </a:outerShdw>
                </a:effectLst>
              </a:rPr>
              <a:t>已载明：过强、过频宫缩就能直接导致胎儿宫内窒息、颅内出血甚至死亡。</a:t>
            </a:r>
          </a:p>
        </p:txBody>
      </p:sp>
      <p:pic>
        <p:nvPicPr>
          <p:cNvPr id="4100" name="Picture 4" descr="C:\Users\Administrator\Desktop\正源ｌｏｇｏ.jpg"/>
          <p:cNvPicPr>
            <a:picLocks noChangeAspect="1"/>
          </p:cNvPicPr>
          <p:nvPr/>
        </p:nvPicPr>
        <p:blipFill>
          <a:blip r:embed="rId3" cstate="print"/>
          <a:stretch>
            <a:fillRect/>
          </a:stretch>
        </p:blipFill>
        <p:spPr>
          <a:xfrm>
            <a:off x="467544" y="26064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a:xfrm>
            <a:off x="1143000" y="692150"/>
            <a:ext cx="7772400" cy="1143000"/>
          </a:xfrm>
          <a:ln/>
        </p:spPr>
        <p:txBody>
          <a:bodyPr vert="horz" wrap="square" lIns="92075" tIns="46038" rIns="92075" bIns="46038" anchor="ctr"/>
          <a:lstStyle/>
          <a:p>
            <a:pPr lvl="0" eaLnBrk="1" hangingPunct="1"/>
            <a:endParaRPr lang="zh-CN" altLang="zh-CN" dirty="0"/>
          </a:p>
        </p:txBody>
      </p:sp>
      <p:sp>
        <p:nvSpPr>
          <p:cNvPr id="145411" name="Rectangle 3"/>
          <p:cNvSpPr>
            <a:spLocks noGrp="1" noChangeArrowheads="1"/>
          </p:cNvSpPr>
          <p:nvPr>
            <p:ph type="body" idx="4294967295"/>
          </p:nvPr>
        </p:nvSpPr>
        <p:spPr/>
        <p:txBody>
          <a:bodyPr wrap="square" lIns="91440" tIns="45720" rIns="91440" bIns="45720" numCol="1" anchor="t" anchorCtr="0" compatLnSpc="1"/>
          <a:lstStyle/>
          <a:p>
            <a:pPr lvl="0" algn="ctr" eaLnBrk="1" hangingPunct="1">
              <a:buNone/>
            </a:pPr>
            <a:endParaRPr lang="zh-CN" altLang="zh-CN" sz="5400" b="1" i="1" dirty="0">
              <a:solidFill>
                <a:srgbClr val="FF3300"/>
              </a:solidFill>
              <a:effectLst>
                <a:outerShdw blurRad="38100" dist="38100" dir="2700000">
                  <a:srgbClr val="C0C0C0"/>
                </a:outerShdw>
              </a:effectLst>
            </a:endParaRPr>
          </a:p>
          <a:p>
            <a:pPr lvl="0" algn="ctr" eaLnBrk="1" hangingPunct="1">
              <a:buNone/>
            </a:pPr>
            <a:r>
              <a:rPr lang="zh-CN" altLang="en-US" sz="6200" b="1" i="1" dirty="0">
                <a:solidFill>
                  <a:srgbClr val="FF3300"/>
                </a:solidFill>
                <a:effectLst>
                  <a:outerShdw blurRad="38100" dist="38100" dir="2700000">
                    <a:srgbClr val="C0C0C0"/>
                  </a:outerShdw>
                </a:effectLst>
              </a:rPr>
              <a:t>谢谢大家！</a:t>
            </a:r>
          </a:p>
          <a:p>
            <a:pPr lvl="0" algn="ctr" eaLnBrk="1" hangingPunct="1">
              <a:buNone/>
            </a:pPr>
            <a:r>
              <a:rPr lang="zh-CN" altLang="en-US" sz="4400" b="1" i="1" dirty="0">
                <a:solidFill>
                  <a:srgbClr val="FF3300"/>
                </a:solidFill>
                <a:effectLst>
                  <a:outerShdw blurRad="38100" dist="38100" dir="2700000">
                    <a:srgbClr val="C0C0C0"/>
                  </a:outerShdw>
                </a:effectLst>
              </a:rPr>
              <a:t>祝您身体健康，工作顺利！</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xfrm>
            <a:off x="685800" y="1452880"/>
            <a:ext cx="7334250" cy="662940"/>
          </a:xfrm>
          <a:ln/>
        </p:spPr>
        <p:txBody>
          <a:bodyPr vert="horz" wrap="square" lIns="92075" tIns="46038" rIns="92075" bIns="46038" anchor="ctr">
            <a:scene3d>
              <a:camera prst="orthographicFront"/>
              <a:lightRig rig="threePt" dir="t"/>
            </a:scene3d>
          </a:bodyPr>
          <a:lstStyle/>
          <a:p>
            <a:pPr lvl="0" eaLnBrk="1" hangingPunct="1"/>
            <a:r>
              <a:rPr lang="zh-CN" altLang="zh-CN" sz="2400" b="1" dirty="0">
                <a:solidFill>
                  <a:srgbClr val="FF3300"/>
                </a:solidFill>
                <a:latin typeface="宋体" panose="02010600030101010101" pitchFamily="2" charset="-122"/>
              </a:rPr>
              <a:t> </a:t>
            </a:r>
            <a:r>
              <a:rPr lang="zh-CN" altLang="en-US" sz="3200" b="1" dirty="0">
                <a:ln/>
                <a:solidFill>
                  <a:schemeClr val="accent1"/>
                </a:solidFill>
                <a:effectLst>
                  <a:outerShdw blurRad="38100" dist="25400" dir="5400000" algn="ctr" rotWithShape="0">
                    <a:srgbClr val="6E747A">
                      <a:alpha val="43000"/>
                    </a:srgbClr>
                  </a:outerShdw>
                </a:effectLst>
                <a:latin typeface="宋体" panose="02010600030101010101" pitchFamily="2" charset="-122"/>
              </a:rPr>
              <a:t>检案摘要</a:t>
            </a:r>
          </a:p>
        </p:txBody>
      </p:sp>
      <p:sp>
        <p:nvSpPr>
          <p:cNvPr id="8195" name="Rectangle 3"/>
          <p:cNvSpPr>
            <a:spLocks noGrp="1" noChangeArrowheads="1"/>
          </p:cNvSpPr>
          <p:nvPr>
            <p:ph type="body" idx="4294967295"/>
          </p:nvPr>
        </p:nvSpPr>
        <p:spPr>
          <a:xfrm>
            <a:off x="459105" y="2116455"/>
            <a:ext cx="8293735" cy="3944620"/>
          </a:xfrm>
        </p:spPr>
        <p:txBody>
          <a:bodyPr wrap="square" lIns="91440" tIns="45720" rIns="91440" bIns="45720" numCol="1" anchor="t" anchorCtr="0" compatLnSpc="1"/>
          <a:lstStyle/>
          <a:p>
            <a:pPr lvl="0" eaLnBrk="1" hangingPunct="1"/>
            <a:r>
              <a:rPr lang="zh-CN" altLang="zh-CN" sz="2800" dirty="0">
                <a:effectLst>
                  <a:outerShdw blurRad="38100" dist="38100" dir="2700000">
                    <a:srgbClr val="C0C0C0"/>
                  </a:outerShdw>
                </a:effectLst>
              </a:rPr>
              <a:t>转入新生儿科后，予以完善相关检查，保暖，保持气道通畅，气管插管，机械通气，纠酸、补液、营养支持、心电监护等处理。</a:t>
            </a:r>
            <a:r>
              <a:rPr lang="en-US" altLang="zh-CN" sz="2800" dirty="0">
                <a:effectLst>
                  <a:outerShdw blurRad="38100" dist="38100" dir="2700000">
                    <a:srgbClr val="C0C0C0"/>
                  </a:outerShdw>
                </a:effectLst>
              </a:rPr>
              <a:t>12</a:t>
            </a:r>
            <a:r>
              <a:rPr lang="zh-CN" altLang="zh-CN" sz="2800" dirty="0">
                <a:effectLst>
                  <a:outerShdw blurRad="38100" dist="38100" dir="2700000">
                    <a:srgbClr val="C0C0C0"/>
                  </a:outerShdw>
                </a:effectLst>
              </a:rPr>
              <a:t>月</a:t>
            </a:r>
            <a:r>
              <a:rPr lang="en-US" altLang="zh-CN" sz="2800" dirty="0">
                <a:effectLst>
                  <a:outerShdw blurRad="38100" dist="38100" dir="2700000">
                    <a:srgbClr val="C0C0C0"/>
                  </a:outerShdw>
                </a:effectLst>
              </a:rPr>
              <a:t>27</a:t>
            </a:r>
            <a:r>
              <a:rPr lang="zh-CN" altLang="zh-CN" sz="2800" dirty="0">
                <a:effectLst>
                  <a:outerShdw blurRad="38100" dist="38100" dir="2700000">
                    <a:srgbClr val="C0C0C0"/>
                  </a:outerShdw>
                </a:effectLst>
              </a:rPr>
              <a:t>日</a:t>
            </a:r>
            <a:r>
              <a:rPr lang="en-US" altLang="zh-CN" sz="2800" dirty="0">
                <a:effectLst>
                  <a:outerShdw blurRad="38100" dist="38100" dir="2700000">
                    <a:srgbClr val="C0C0C0"/>
                  </a:outerShdw>
                </a:effectLst>
              </a:rPr>
              <a:t>11</a:t>
            </a:r>
            <a:r>
              <a:rPr lang="zh-CN" altLang="zh-CN" sz="2800" dirty="0">
                <a:effectLst>
                  <a:outerShdw blurRad="38100" dist="38100" dir="2700000">
                    <a:srgbClr val="C0C0C0"/>
                  </a:outerShdw>
                </a:effectLst>
              </a:rPr>
              <a:t>时</a:t>
            </a:r>
            <a:r>
              <a:rPr lang="en-US" altLang="zh-CN" sz="2800" dirty="0">
                <a:effectLst>
                  <a:outerShdw blurRad="38100" dist="38100" dir="2700000">
                    <a:srgbClr val="C0C0C0"/>
                  </a:outerShdw>
                </a:effectLst>
              </a:rPr>
              <a:t>50</a:t>
            </a:r>
            <a:r>
              <a:rPr lang="zh-CN" altLang="zh-CN" sz="2800" dirty="0">
                <a:effectLst>
                  <a:outerShdw blurRad="38100" dist="38100" dir="2700000">
                    <a:srgbClr val="C0C0C0"/>
                  </a:outerShdw>
                </a:effectLst>
              </a:rPr>
              <a:t>分左右，患儿出现经皮氧饱和度降至</a:t>
            </a:r>
            <a:r>
              <a:rPr lang="en-US" altLang="zh-CN" sz="2800" dirty="0">
                <a:effectLst>
                  <a:outerShdw blurRad="38100" dist="38100" dir="2700000">
                    <a:srgbClr val="C0C0C0"/>
                  </a:outerShdw>
                </a:effectLst>
              </a:rPr>
              <a:t>50%</a:t>
            </a:r>
            <a:r>
              <a:rPr lang="zh-CN" altLang="zh-CN" sz="2800" dirty="0">
                <a:effectLst>
                  <a:outerShdw blurRad="38100" dist="38100" dir="2700000">
                    <a:srgbClr val="C0C0C0"/>
                  </a:outerShdw>
                </a:effectLst>
              </a:rPr>
              <a:t>，伴皮肤青紫，自主呼吸消失，心率降至</a:t>
            </a:r>
            <a:r>
              <a:rPr lang="en-US" altLang="zh-CN" sz="2800" dirty="0">
                <a:effectLst>
                  <a:outerShdw blurRad="38100" dist="38100" dir="2700000">
                    <a:srgbClr val="C0C0C0"/>
                  </a:outerShdw>
                </a:effectLst>
              </a:rPr>
              <a:t>40</a:t>
            </a:r>
            <a:r>
              <a:rPr lang="zh-CN" altLang="zh-CN" sz="2800" dirty="0">
                <a:effectLst>
                  <a:outerShdw blurRad="38100" dist="38100" dir="2700000">
                    <a:srgbClr val="C0C0C0"/>
                  </a:outerShdw>
                </a:effectLst>
              </a:rPr>
              <a:t>次</a:t>
            </a:r>
            <a:r>
              <a:rPr lang="en-US" altLang="zh-CN" sz="2800" dirty="0">
                <a:effectLst>
                  <a:outerShdw blurRad="38100" dist="38100" dir="2700000">
                    <a:srgbClr val="C0C0C0"/>
                  </a:outerShdw>
                </a:effectLst>
              </a:rPr>
              <a:t>/</a:t>
            </a:r>
            <a:r>
              <a:rPr lang="zh-CN" altLang="zh-CN" sz="2800" dirty="0">
                <a:effectLst>
                  <a:outerShdw blurRad="38100" dist="38100" dir="2700000">
                    <a:srgbClr val="C0C0C0"/>
                  </a:outerShdw>
                </a:effectLst>
              </a:rPr>
              <a:t>分，立即予以抢救。</a:t>
            </a:r>
            <a:r>
              <a:rPr lang="en-US" altLang="zh-CN" sz="2800" dirty="0">
                <a:effectLst>
                  <a:outerShdw blurRad="38100" dist="38100" dir="2700000">
                    <a:srgbClr val="C0C0C0"/>
                  </a:outerShdw>
                </a:effectLst>
              </a:rPr>
              <a:t>12</a:t>
            </a:r>
            <a:r>
              <a:rPr lang="zh-CN" altLang="zh-CN" sz="2800" dirty="0">
                <a:effectLst>
                  <a:outerShdw blurRad="38100" dist="38100" dir="2700000">
                    <a:srgbClr val="C0C0C0"/>
                  </a:outerShdw>
                </a:effectLst>
              </a:rPr>
              <a:t>时</a:t>
            </a:r>
            <a:r>
              <a:rPr lang="en-US" altLang="zh-CN" sz="2800" dirty="0">
                <a:effectLst>
                  <a:outerShdw blurRad="38100" dist="38100" dir="2700000">
                    <a:srgbClr val="C0C0C0"/>
                  </a:outerShdw>
                </a:effectLst>
              </a:rPr>
              <a:t>20</a:t>
            </a:r>
            <a:r>
              <a:rPr lang="zh-CN" altLang="zh-CN" sz="2800" dirty="0">
                <a:effectLst>
                  <a:outerShdw blurRad="38100" dist="38100" dir="2700000">
                    <a:srgbClr val="C0C0C0"/>
                  </a:outerShdw>
                </a:effectLst>
              </a:rPr>
              <a:t>分，患儿仍无呼吸、心跳，瞳孔散大、固定，抢救失败，宣布临床死亡。死亡原因：</a:t>
            </a:r>
            <a:r>
              <a:rPr lang="en-US" altLang="zh-CN" sz="2800" dirty="0">
                <a:effectLst>
                  <a:outerShdw blurRad="38100" dist="38100" dir="2700000">
                    <a:srgbClr val="C0C0C0"/>
                  </a:outerShdw>
                </a:effectLst>
              </a:rPr>
              <a:t>1</a:t>
            </a:r>
            <a:r>
              <a:rPr lang="zh-CN" altLang="zh-CN" sz="2800" dirty="0">
                <a:effectLst>
                  <a:outerShdw blurRad="38100" dist="38100" dir="2700000">
                    <a:srgbClr val="C0C0C0"/>
                  </a:outerShdw>
                </a:effectLst>
              </a:rPr>
              <a:t>、多脏器功能衰竭；</a:t>
            </a:r>
            <a:r>
              <a:rPr lang="en-US" altLang="zh-CN" sz="2800" dirty="0">
                <a:effectLst>
                  <a:outerShdw blurRad="38100" dist="38100" dir="2700000">
                    <a:srgbClr val="C0C0C0"/>
                  </a:outerShdw>
                </a:effectLst>
              </a:rPr>
              <a:t>2</a:t>
            </a:r>
            <a:r>
              <a:rPr lang="zh-CN" altLang="zh-CN" sz="2800" dirty="0">
                <a:effectLst>
                  <a:outerShdw blurRad="38100" dist="38100" dir="2700000">
                    <a:srgbClr val="C0C0C0"/>
                  </a:outerShdw>
                </a:effectLst>
              </a:rPr>
              <a:t>、新生儿缺氧缺血性脑病（重度）；</a:t>
            </a:r>
            <a:r>
              <a:rPr lang="en-US" altLang="zh-CN" sz="2800" dirty="0">
                <a:effectLst>
                  <a:outerShdw blurRad="38100" dist="38100" dir="2700000">
                    <a:srgbClr val="C0C0C0"/>
                  </a:outerShdw>
                </a:effectLst>
              </a:rPr>
              <a:t>3</a:t>
            </a:r>
            <a:r>
              <a:rPr lang="zh-CN" altLang="zh-CN" sz="2800" dirty="0">
                <a:effectLst>
                  <a:outerShdw blurRad="38100" dist="38100" dir="2700000">
                    <a:srgbClr val="C0C0C0"/>
                  </a:outerShdw>
                </a:effectLst>
              </a:rPr>
              <a:t>、颅内出血；</a:t>
            </a:r>
            <a:r>
              <a:rPr lang="en-US" altLang="zh-CN" sz="2800" dirty="0">
                <a:effectLst>
                  <a:outerShdw blurRad="38100" dist="38100" dir="2700000">
                    <a:srgbClr val="C0C0C0"/>
                  </a:outerShdw>
                </a:effectLst>
              </a:rPr>
              <a:t>4</a:t>
            </a:r>
            <a:r>
              <a:rPr lang="zh-CN" altLang="zh-CN" sz="2800" dirty="0">
                <a:effectLst>
                  <a:outerShdw blurRad="38100" dist="38100" dir="2700000">
                    <a:srgbClr val="C0C0C0"/>
                  </a:outerShdw>
                </a:effectLst>
              </a:rPr>
              <a:t>、胎粪吸入综合征；</a:t>
            </a:r>
            <a:r>
              <a:rPr lang="en-US" altLang="zh-CN" sz="2800" dirty="0">
                <a:effectLst>
                  <a:outerShdw blurRad="38100" dist="38100" dir="2700000">
                    <a:srgbClr val="C0C0C0"/>
                  </a:outerShdw>
                </a:effectLst>
              </a:rPr>
              <a:t>5</a:t>
            </a:r>
            <a:r>
              <a:rPr lang="zh-CN" altLang="zh-CN" sz="2800" dirty="0">
                <a:effectLst>
                  <a:outerShdw blurRad="38100" dist="38100" dir="2700000">
                    <a:srgbClr val="C0C0C0"/>
                  </a:outerShdw>
                </a:effectLst>
              </a:rPr>
              <a:t>、代谢性酸中毒。</a:t>
            </a:r>
            <a:r>
              <a:rPr lang="en-US" altLang="zh-CN" sz="28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546735" y="21748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xfrm>
            <a:off x="1143000" y="1407795"/>
            <a:ext cx="6292850" cy="640080"/>
          </a:xfrm>
          <a:ln/>
        </p:spPr>
        <p:txBody>
          <a:bodyPr vert="horz" wrap="square" lIns="92075" tIns="46038" rIns="92075" bIns="46038" anchor="ctr"/>
          <a:lstStyle/>
          <a:p>
            <a:pPr lvl="0" eaLnBrk="1" hangingPunct="1"/>
            <a:r>
              <a:rPr lang="zh-CN" altLang="zh-CN" sz="4000" b="1" dirty="0">
                <a:solidFill>
                  <a:srgbClr val="FF3300"/>
                </a:solidFill>
              </a:rPr>
              <a:t> </a:t>
            </a:r>
            <a:r>
              <a:rPr lang="zh-CN" altLang="zh-CN" sz="2400" b="1" dirty="0">
                <a:solidFill>
                  <a:srgbClr val="FF3300"/>
                </a:solidFill>
                <a:latin typeface="宋体" panose="02010600030101010101" pitchFamily="2" charset="-122"/>
              </a:rPr>
              <a:t> </a:t>
            </a:r>
            <a:r>
              <a:rPr lang="zh-CN" altLang="en-US" sz="3200" b="1" dirty="0">
                <a:ln/>
                <a:solidFill>
                  <a:schemeClr val="accent1"/>
                </a:solidFill>
                <a:effectLst>
                  <a:outerShdw blurRad="38100" dist="25400" dir="5400000" algn="ctr" rotWithShape="0">
                    <a:srgbClr val="6E747A">
                      <a:alpha val="43000"/>
                    </a:srgbClr>
                  </a:outerShdw>
                </a:effectLst>
                <a:latin typeface="宋体" panose="02010600030101010101" pitchFamily="2" charset="-122"/>
              </a:rPr>
              <a:t>检案摘要</a:t>
            </a:r>
          </a:p>
        </p:txBody>
      </p:sp>
      <p:sp>
        <p:nvSpPr>
          <p:cNvPr id="9219" name="Rectangle 3"/>
          <p:cNvSpPr>
            <a:spLocks noGrp="1" noChangeArrowheads="1"/>
          </p:cNvSpPr>
          <p:nvPr>
            <p:ph type="body" idx="4294967295"/>
          </p:nvPr>
        </p:nvSpPr>
        <p:spPr>
          <a:xfrm>
            <a:off x="559435" y="2172970"/>
            <a:ext cx="8098790" cy="3888105"/>
          </a:xfrm>
        </p:spPr>
        <p:txBody>
          <a:bodyPr wrap="square" lIns="91440" tIns="45720" rIns="91440" bIns="45720" numCol="1" anchor="t" anchorCtr="0" compatLnSpc="1"/>
          <a:lstStyle/>
          <a:p>
            <a:pPr lvl="0" eaLnBrk="1" hangingPunct="1"/>
            <a:r>
              <a:rPr lang="en-US" altLang="zh-CN" sz="2800" dirty="0">
                <a:effectLst>
                  <a:outerShdw blurRad="38100" dist="38100" dir="2700000">
                    <a:srgbClr val="C0C0C0"/>
                  </a:outerShdw>
                </a:effectLst>
              </a:rPr>
              <a:t>2015</a:t>
            </a:r>
            <a:r>
              <a:rPr lang="zh-CN" altLang="zh-CN" sz="2800" dirty="0">
                <a:effectLst>
                  <a:outerShdw blurRad="38100" dist="38100" dir="2700000">
                    <a:srgbClr val="C0C0C0"/>
                  </a:outerShdw>
                </a:effectLst>
              </a:rPr>
              <a:t>年</a:t>
            </a:r>
            <a:r>
              <a:rPr lang="en-US" altLang="zh-CN" sz="2800" dirty="0">
                <a:effectLst>
                  <a:outerShdw blurRad="38100" dist="38100" dir="2700000">
                    <a:srgbClr val="C0C0C0"/>
                  </a:outerShdw>
                </a:effectLst>
              </a:rPr>
              <a:t>12</a:t>
            </a:r>
            <a:r>
              <a:rPr lang="zh-CN" altLang="zh-CN" sz="2800" dirty="0">
                <a:effectLst>
                  <a:outerShdw blurRad="38100" dist="38100" dir="2700000">
                    <a:srgbClr val="C0C0C0"/>
                  </a:outerShdw>
                </a:effectLst>
              </a:rPr>
              <a:t>月</a:t>
            </a:r>
            <a:r>
              <a:rPr lang="en-US" altLang="zh-CN" sz="2800" dirty="0">
                <a:effectLst>
                  <a:outerShdw blurRad="38100" dist="38100" dir="2700000">
                    <a:srgbClr val="C0C0C0"/>
                  </a:outerShdw>
                </a:effectLst>
              </a:rPr>
              <a:t>29</a:t>
            </a:r>
            <a:r>
              <a:rPr lang="zh-CN" altLang="zh-CN" sz="2800" dirty="0">
                <a:effectLst>
                  <a:outerShdw blurRad="38100" dist="38100" dir="2700000">
                    <a:srgbClr val="C0C0C0"/>
                  </a:outerShdw>
                </a:effectLst>
              </a:rPr>
              <a:t>日医患双方共同委托安徽</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司法鉴定所，对杨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子死亡原因进行法医学病理学检验，鉴定意见为：被鉴定人杨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子系头部受外力作用致颅内出血、广泛性脑水肿、脑疝，压迫呼吸循环中枢，最终造成中枢性呼吸循环衰竭而死亡。</a:t>
            </a:r>
            <a:r>
              <a:rPr lang="en-US" altLang="zh-CN" sz="2800" dirty="0">
                <a:effectLst>
                  <a:outerShdw blurRad="38100" dist="38100" dir="2700000">
                    <a:srgbClr val="C0C0C0"/>
                  </a:outerShdw>
                </a:effectLst>
              </a:rPr>
              <a:t>8</a:t>
            </a:r>
            <a:r>
              <a:rPr lang="zh-CN" altLang="zh-CN" sz="2800" dirty="0">
                <a:effectLst>
                  <a:outerShdw blurRad="38100" dist="38100" dir="2700000">
                    <a:srgbClr val="C0C0C0"/>
                  </a:outerShdw>
                </a:effectLst>
              </a:rPr>
              <a:t>月</a:t>
            </a:r>
            <a:r>
              <a:rPr lang="en-US" altLang="zh-CN" sz="2800" dirty="0">
                <a:effectLst>
                  <a:outerShdw blurRad="38100" dist="38100" dir="2700000">
                    <a:srgbClr val="C0C0C0"/>
                  </a:outerShdw>
                </a:effectLst>
              </a:rPr>
              <a:t>18</a:t>
            </a:r>
            <a:r>
              <a:rPr lang="zh-CN" altLang="zh-CN" sz="2800" dirty="0">
                <a:effectLst>
                  <a:outerShdw blurRad="38100" dist="38100" dir="2700000">
                    <a:srgbClr val="C0C0C0"/>
                  </a:outerShdw>
                </a:effectLst>
              </a:rPr>
              <a:t>日，受金安区人民法院委托，对杨</a:t>
            </a:r>
            <a:r>
              <a:rPr lang="zh-CN" altLang="en-US" sz="2800" dirty="0">
                <a:effectLst>
                  <a:outerShdw blurRad="38100" dist="38100" dir="2700000">
                    <a:srgbClr val="C0C0C0"/>
                  </a:outerShdw>
                </a:effectLst>
              </a:rPr>
              <a:t>某某</a:t>
            </a:r>
            <a:r>
              <a:rPr lang="zh-CN" altLang="zh-CN" sz="2800" dirty="0">
                <a:effectLst>
                  <a:outerShdw blurRad="38100" dist="38100" dir="2700000">
                    <a:srgbClr val="C0C0C0"/>
                  </a:outerShdw>
                </a:effectLst>
              </a:rPr>
              <a:t>子死亡</a:t>
            </a:r>
            <a:r>
              <a:rPr lang="zh-CN" altLang="zh-CN" sz="2800" dirty="0" smtClean="0">
                <a:effectLst>
                  <a:outerShdw blurRad="38100" dist="38100" dir="2700000">
                    <a:srgbClr val="C0C0C0"/>
                  </a:outerShdw>
                </a:effectLst>
              </a:rPr>
              <a:t>与</a:t>
            </a:r>
            <a:r>
              <a:rPr lang="zh-CN" altLang="en-US" sz="2800" dirty="0" smtClean="0">
                <a:effectLst>
                  <a:outerShdw blurRad="38100" dist="38100" dir="2700000">
                    <a:srgbClr val="C0C0C0"/>
                  </a:outerShdw>
                </a:effectLst>
              </a:rPr>
              <a:t>某某</a:t>
            </a:r>
            <a:r>
              <a:rPr lang="zh-CN" altLang="zh-CN" sz="2800" dirty="0" smtClean="0">
                <a:effectLst>
                  <a:outerShdw blurRad="38100" dist="38100" dir="2700000">
                    <a:srgbClr val="C0C0C0"/>
                  </a:outerShdw>
                </a:effectLst>
              </a:rPr>
              <a:t>妇</a:t>
            </a:r>
            <a:r>
              <a:rPr lang="zh-CN" altLang="zh-CN" sz="2800" dirty="0">
                <a:effectLst>
                  <a:outerShdw blurRad="38100" dist="38100" dir="2700000">
                    <a:srgbClr val="C0C0C0"/>
                  </a:outerShdw>
                </a:effectLst>
              </a:rPr>
              <a:t>幼保健院的医疗行为有否因果关系进行医疗损害责任技术鉴定</a:t>
            </a:r>
          </a:p>
        </p:txBody>
      </p:sp>
      <p:pic>
        <p:nvPicPr>
          <p:cNvPr id="4100" name="Picture 4" descr="C:\Users\Administrator\Desktop\正源ｌｏｇｏ.jpg"/>
          <p:cNvPicPr>
            <a:picLocks noChangeAspect="1"/>
          </p:cNvPicPr>
          <p:nvPr/>
        </p:nvPicPr>
        <p:blipFill>
          <a:blip r:embed="rId3" cstate="print"/>
          <a:stretch>
            <a:fillRect/>
          </a:stretch>
        </p:blipFill>
        <p:spPr>
          <a:xfrm>
            <a:off x="546735" y="172403"/>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xfrm>
            <a:off x="1143000" y="1416685"/>
            <a:ext cx="6520180" cy="617855"/>
          </a:xfrm>
          <a:ln/>
        </p:spPr>
        <p:txBody>
          <a:bodyPr vert="horz" wrap="square" lIns="92075" tIns="46038" rIns="92075" bIns="46038" anchor="ctr"/>
          <a:lstStyle/>
          <a:p>
            <a:pPr lvl="0" eaLnBrk="1" hangingPunct="1"/>
            <a:r>
              <a:rPr lang="zh-CN" altLang="zh-CN" dirty="0"/>
              <a:t> </a:t>
            </a:r>
            <a:r>
              <a:rPr lang="zh-CN" altLang="zh-CN" sz="2400" b="1" dirty="0">
                <a:solidFill>
                  <a:srgbClr val="FF3300"/>
                </a:solidFill>
                <a:latin typeface="宋体" panose="02010600030101010101" pitchFamily="2" charset="-122"/>
              </a:rPr>
              <a:t> </a:t>
            </a:r>
            <a:r>
              <a:rPr lang="zh-CN" altLang="en-US" sz="3200" b="1" dirty="0">
                <a:ln/>
                <a:solidFill>
                  <a:schemeClr val="accent1"/>
                </a:solidFill>
                <a:effectLst>
                  <a:outerShdw blurRad="38100" dist="25400" dir="5400000" algn="ctr" rotWithShape="0">
                    <a:srgbClr val="6E747A">
                      <a:alpha val="43000"/>
                    </a:srgbClr>
                  </a:outerShdw>
                </a:effectLst>
                <a:latin typeface="宋体" panose="02010600030101010101" pitchFamily="2" charset="-122"/>
              </a:rPr>
              <a:t>检验过程</a:t>
            </a:r>
          </a:p>
        </p:txBody>
      </p:sp>
      <p:sp>
        <p:nvSpPr>
          <p:cNvPr id="10243" name="Rectangle 3"/>
          <p:cNvSpPr>
            <a:spLocks noGrp="1" noChangeArrowheads="1"/>
          </p:cNvSpPr>
          <p:nvPr>
            <p:ph type="body" idx="4294967295"/>
          </p:nvPr>
        </p:nvSpPr>
        <p:spPr>
          <a:xfrm>
            <a:off x="771525" y="2035175"/>
            <a:ext cx="7858125" cy="4025900"/>
          </a:xfrm>
        </p:spPr>
        <p:txBody>
          <a:bodyPr wrap="square" lIns="91440" tIns="45720" rIns="91440" bIns="45720" numCol="1" anchor="t" anchorCtr="0" compatLnSpc="1"/>
          <a:lstStyle/>
          <a:p>
            <a:pPr lvl="0" eaLnBrk="1" hangingPunct="1"/>
            <a:r>
              <a:rPr lang="zh-CN" altLang="zh-CN" dirty="0">
                <a:effectLst>
                  <a:outerShdw blurRad="38100" dist="38100" dir="2700000">
                    <a:srgbClr val="C0C0C0"/>
                  </a:outerShdw>
                </a:effectLst>
              </a:rPr>
              <a:t>（一）我所在收到送检材料后，经初步审查决定正式受理该例鉴定。</a:t>
            </a:r>
            <a:r>
              <a:rPr lang="en-US" altLang="zh-CN" dirty="0">
                <a:effectLst>
                  <a:outerShdw blurRad="38100" dist="38100" dir="2700000">
                    <a:srgbClr val="C0C0C0"/>
                  </a:outerShdw>
                </a:effectLst>
              </a:rPr>
              <a:t>2016</a:t>
            </a:r>
            <a:r>
              <a:rPr lang="zh-CN" altLang="zh-CN" dirty="0">
                <a:effectLst>
                  <a:outerShdw blurRad="38100" dist="38100" dir="2700000">
                    <a:srgbClr val="C0C0C0"/>
                  </a:outerShdw>
                </a:effectLst>
              </a:rPr>
              <a:t>年</a:t>
            </a:r>
            <a:r>
              <a:rPr lang="en-US" altLang="zh-CN" dirty="0">
                <a:effectLst>
                  <a:outerShdw blurRad="38100" dist="38100" dir="2700000">
                    <a:srgbClr val="C0C0C0"/>
                  </a:outerShdw>
                </a:effectLst>
              </a:rPr>
              <a:t>8</a:t>
            </a:r>
            <a:r>
              <a:rPr lang="zh-CN" altLang="zh-CN" dirty="0">
                <a:effectLst>
                  <a:outerShdw blurRad="38100" dist="38100" dir="2700000">
                    <a:srgbClr val="C0C0C0"/>
                  </a:outerShdw>
                </a:effectLst>
              </a:rPr>
              <a:t>月</a:t>
            </a:r>
            <a:r>
              <a:rPr lang="en-US" altLang="zh-CN" dirty="0">
                <a:effectLst>
                  <a:outerShdw blurRad="38100" dist="38100" dir="2700000">
                    <a:srgbClr val="C0C0C0"/>
                  </a:outerShdw>
                </a:effectLst>
              </a:rPr>
              <a:t>28</a:t>
            </a:r>
            <a:r>
              <a:rPr lang="zh-CN" altLang="zh-CN" dirty="0">
                <a:effectLst>
                  <a:outerShdw blurRad="38100" dist="38100" dir="2700000">
                    <a:srgbClr val="C0C0C0"/>
                  </a:outerShdw>
                </a:effectLst>
              </a:rPr>
              <a:t>日由本案鉴定人召开了本起医疗损害鉴定听证会。会上医患双方当事人分别进行了陈述；专家鉴定组成员根据需要对医患双方当事人进行了提问。待双方当事人共同退场后，经鉴定专家讨论合议，形成了一致性鉴定意见。</a:t>
            </a:r>
            <a:r>
              <a:rPr lang="zh-CN" altLang="zh-CN" sz="2400" dirty="0">
                <a:effectLst>
                  <a:outerShdw blurRad="38100" dist="38100" dir="2700000">
                    <a:srgbClr val="C0C0C0"/>
                  </a:outerShdw>
                </a:effectLst>
              </a:rPr>
              <a:t> </a:t>
            </a:r>
            <a:r>
              <a:rPr lang="en-US" altLang="zh-CN" sz="3600" dirty="0">
                <a:effectLst>
                  <a:outerShdw blurRad="38100" dist="38100" dir="2700000">
                    <a:srgbClr val="C0C0C0"/>
                  </a:outerShdw>
                </a:effectLst>
              </a:rPr>
              <a:t> </a:t>
            </a:r>
          </a:p>
        </p:txBody>
      </p:sp>
      <p:pic>
        <p:nvPicPr>
          <p:cNvPr id="4100" name="Picture 4" descr="C:\Users\Administrator\Desktop\正源ｌｏｇｏ.jpg"/>
          <p:cNvPicPr>
            <a:picLocks noChangeAspect="1"/>
          </p:cNvPicPr>
          <p:nvPr/>
        </p:nvPicPr>
        <p:blipFill>
          <a:blip r:embed="rId3" cstate="print"/>
          <a:stretch>
            <a:fillRect/>
          </a:stretch>
        </p:blipFill>
        <p:spPr>
          <a:xfrm>
            <a:off x="408305" y="4730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1295400" y="1480820"/>
            <a:ext cx="6141085" cy="551180"/>
          </a:xfrm>
          <a:ln/>
        </p:spPr>
        <p:txBody>
          <a:bodyPr vert="horz" wrap="square" lIns="92075" tIns="46038" rIns="92075" bIns="46038" anchor="ctr">
            <a:scene3d>
              <a:camera prst="orthographicFront"/>
              <a:lightRig rig="threePt" dir="t"/>
            </a:scene3d>
          </a:bodyPr>
          <a:lstStyle/>
          <a:p>
            <a:pPr lvl="0" eaLnBrk="1" hangingPunct="1"/>
            <a:r>
              <a:rPr lang="zh-CN" altLang="zh-CN" sz="3600" b="1" dirty="0">
                <a:solidFill>
                  <a:srgbClr val="FF3300"/>
                </a:solidFill>
              </a:rPr>
              <a:t> </a:t>
            </a:r>
            <a:r>
              <a:rPr lang="zh-CN" altLang="en-US" sz="3600" b="1" dirty="0">
                <a:ln/>
                <a:solidFill>
                  <a:schemeClr val="accent1"/>
                </a:solidFill>
                <a:effectLst>
                  <a:outerShdw blurRad="38100" dist="25400" dir="5400000" algn="ctr" rotWithShape="0">
                    <a:srgbClr val="6E747A">
                      <a:alpha val="43000"/>
                    </a:srgbClr>
                  </a:outerShdw>
                </a:effectLst>
              </a:rPr>
              <a:t>检验过程</a:t>
            </a:r>
            <a:endParaRPr lang="zh-CN" altLang="en-US" sz="3600" b="1" dirty="0">
              <a:ln/>
              <a:solidFill>
                <a:schemeClr val="accent1"/>
              </a:solidFill>
              <a:effectLst>
                <a:outerShdw blurRad="38100" dist="25400" dir="5400000" algn="ctr" rotWithShape="0">
                  <a:srgbClr val="6E747A">
                    <a:alpha val="43000"/>
                  </a:srgbClr>
                </a:outerShdw>
              </a:effectLst>
              <a:latin typeface="宋体" panose="02010600030101010101" pitchFamily="2" charset="-122"/>
            </a:endParaRPr>
          </a:p>
        </p:txBody>
      </p:sp>
      <p:sp>
        <p:nvSpPr>
          <p:cNvPr id="11267" name="Rectangle 3"/>
          <p:cNvSpPr>
            <a:spLocks noGrp="1" noChangeArrowheads="1"/>
          </p:cNvSpPr>
          <p:nvPr>
            <p:ph type="body" idx="4294967295"/>
          </p:nvPr>
        </p:nvSpPr>
        <p:spPr>
          <a:xfrm>
            <a:off x="838200" y="2430145"/>
            <a:ext cx="7621270" cy="3630930"/>
          </a:xfrm>
        </p:spPr>
        <p:txBody>
          <a:bodyPr wrap="square" lIns="91440" tIns="45720" rIns="91440" bIns="45720" numCol="1" anchor="t" anchorCtr="0" compatLnSpc="1"/>
          <a:lstStyle/>
          <a:p>
            <a:pPr lvl="0" eaLnBrk="1" hangingPunct="1"/>
            <a:r>
              <a:rPr lang="zh-CN" altLang="zh-CN" dirty="0">
                <a:effectLst>
                  <a:outerShdw blurRad="38100" dist="38100" dir="2700000">
                    <a:srgbClr val="C0C0C0"/>
                  </a:outerShdw>
                </a:effectLst>
              </a:rPr>
              <a:t>本次鉴定工作鉴定人按照《中华人民共和国侵权责任法》、《妇产科学》、《儿科学》、《法医临床学》及教科书相关的临床医学法规、基本规范以及临床医学共识性观点，经讨论制作本鉴定意见书。</a:t>
            </a:r>
          </a:p>
          <a:p>
            <a:pPr lvl="0" eaLnBrk="1" hangingPunct="1"/>
            <a:endParaRPr lang="zh-CN" altLang="zh-CN" dirty="0">
              <a:effectLst>
                <a:outerShdw blurRad="38100" dist="38100" dir="2700000">
                  <a:srgbClr val="C0C0C0"/>
                </a:outerShdw>
              </a:effectLst>
            </a:endParaRPr>
          </a:p>
        </p:txBody>
      </p:sp>
      <p:pic>
        <p:nvPicPr>
          <p:cNvPr id="4100" name="Picture 4" descr="C:\Users\Administrator\Desktop\正源ｌｏｇｏ.jpg"/>
          <p:cNvPicPr>
            <a:picLocks noChangeAspect="1"/>
          </p:cNvPicPr>
          <p:nvPr/>
        </p:nvPicPr>
        <p:blipFill>
          <a:blip r:embed="rId3" cstate="print"/>
          <a:stretch>
            <a:fillRect/>
          </a:stretch>
        </p:blipFill>
        <p:spPr>
          <a:xfrm>
            <a:off x="408940" y="245428"/>
            <a:ext cx="8050213" cy="1235075"/>
          </a:xfrm>
          <a:prstGeom prst="rect">
            <a:avLst/>
          </a:prstGeom>
          <a:noFill/>
          <a:ln w="9525">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1143000" y="1553210"/>
            <a:ext cx="5623560" cy="677545"/>
          </a:xfrm>
          <a:ln/>
        </p:spPr>
        <p:txBody>
          <a:bodyPr vert="horz" wrap="square" lIns="92075" tIns="46038" rIns="92075" bIns="46038" anchor="ctr"/>
          <a:lstStyle/>
          <a:p>
            <a:pPr lvl="0"/>
            <a:r>
              <a:rPr lang="zh-CN" altLang="en-US" sz="3200" dirty="0"/>
              <a:t>送检材料审查及摘抄概要</a:t>
            </a:r>
          </a:p>
        </p:txBody>
      </p:sp>
      <p:sp>
        <p:nvSpPr>
          <p:cNvPr id="3" name="内容占位符 2"/>
          <p:cNvSpPr>
            <a:spLocks noGrp="1"/>
          </p:cNvSpPr>
          <p:nvPr>
            <p:ph idx="4294967295"/>
          </p:nvPr>
        </p:nvSpPr>
        <p:spPr>
          <a:xfrm>
            <a:off x="715010" y="2400935"/>
            <a:ext cx="7848000" cy="3660140"/>
          </a:xfrm>
        </p:spPr>
        <p:txBody>
          <a:bodyPr wrap="square" lIns="91440" tIns="45720" rIns="91440" bIns="45720" numCol="1" anchor="t" anchorCtr="0" compatLnSpc="1"/>
          <a:lstStyle/>
          <a:p>
            <a:pPr lvl="0"/>
            <a:r>
              <a:rPr lang="en-US" altLang="zh-CN" dirty="0">
                <a:effectLst>
                  <a:outerShdw blurRad="38100" dist="38100" dir="2700000">
                    <a:srgbClr val="C0C0C0"/>
                  </a:outerShdw>
                </a:effectLst>
              </a:rPr>
              <a:t>1</a:t>
            </a:r>
            <a:r>
              <a:rPr lang="zh-CN" altLang="zh-CN" dirty="0">
                <a:effectLst>
                  <a:outerShdw blurRad="38100" dist="38100" dir="2700000">
                    <a:srgbClr val="C0C0C0"/>
                  </a:outerShdw>
                </a:effectLst>
              </a:rPr>
              <a:t>、杨</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入住</a:t>
            </a:r>
            <a:r>
              <a:rPr lang="zh-CN" altLang="en-US" dirty="0">
                <a:effectLst>
                  <a:outerShdw blurRad="38100" dist="38100" dir="2700000">
                    <a:srgbClr val="C0C0C0"/>
                  </a:outerShdw>
                </a:effectLst>
              </a:rPr>
              <a:t>某某</a:t>
            </a:r>
            <a:r>
              <a:rPr lang="zh-CN" altLang="zh-CN" dirty="0">
                <a:effectLst>
                  <a:outerShdw blurRad="38100" dist="38100" dir="2700000">
                    <a:srgbClr val="C0C0C0"/>
                  </a:outerShdw>
                </a:effectLst>
              </a:rPr>
              <a:t>妇幼保健院病案记载诊治概要：住院日期</a:t>
            </a:r>
            <a:r>
              <a:rPr lang="en-US" altLang="zh-CN" dirty="0">
                <a:effectLst>
                  <a:outerShdw blurRad="38100" dist="38100" dir="2700000">
                    <a:srgbClr val="C0C0C0"/>
                  </a:outerShdw>
                </a:effectLst>
              </a:rPr>
              <a:t>2015</a:t>
            </a:r>
            <a:r>
              <a:rPr lang="zh-CN" altLang="zh-CN" dirty="0">
                <a:effectLst>
                  <a:outerShdw blurRad="38100" dist="38100" dir="2700000">
                    <a:srgbClr val="C0C0C0"/>
                  </a:outerShdw>
                </a:effectLst>
              </a:rPr>
              <a:t>年</a:t>
            </a:r>
            <a:r>
              <a:rPr lang="en-US" altLang="zh-CN" dirty="0">
                <a:effectLst>
                  <a:outerShdw blurRad="38100" dist="38100" dir="2700000">
                    <a:srgbClr val="C0C0C0"/>
                  </a:outerShdw>
                </a:effectLst>
              </a:rPr>
              <a:t>12</a:t>
            </a:r>
            <a:r>
              <a:rPr lang="zh-CN" altLang="zh-CN" dirty="0">
                <a:effectLst>
                  <a:outerShdw blurRad="38100" dist="38100" dir="2700000">
                    <a:srgbClr val="C0C0C0"/>
                  </a:outerShdw>
                </a:effectLst>
              </a:rPr>
              <a:t>月</a:t>
            </a:r>
            <a:r>
              <a:rPr lang="en-US" altLang="zh-CN" dirty="0">
                <a:effectLst>
                  <a:outerShdw blurRad="38100" dist="38100" dir="2700000">
                    <a:srgbClr val="C0C0C0"/>
                  </a:outerShdw>
                </a:effectLst>
              </a:rPr>
              <a:t>25</a:t>
            </a:r>
            <a:r>
              <a:rPr lang="zh-CN" altLang="zh-CN" dirty="0">
                <a:effectLst>
                  <a:outerShdw blurRad="38100" dist="38100" dir="2700000">
                    <a:srgbClr val="C0C0C0"/>
                  </a:outerShdw>
                </a:effectLst>
              </a:rPr>
              <a:t>日至</a:t>
            </a:r>
            <a:r>
              <a:rPr lang="en-US" altLang="zh-CN" dirty="0">
                <a:effectLst>
                  <a:outerShdw blurRad="38100" dist="38100" dir="2700000">
                    <a:srgbClr val="C0C0C0"/>
                  </a:outerShdw>
                </a:effectLst>
              </a:rPr>
              <a:t>2015</a:t>
            </a:r>
            <a:r>
              <a:rPr lang="zh-CN" altLang="zh-CN" dirty="0">
                <a:effectLst>
                  <a:outerShdw blurRad="38100" dist="38100" dir="2700000">
                    <a:srgbClr val="C0C0C0"/>
                  </a:outerShdw>
                </a:effectLst>
              </a:rPr>
              <a:t>年</a:t>
            </a:r>
            <a:r>
              <a:rPr lang="en-US" altLang="zh-CN" dirty="0">
                <a:effectLst>
                  <a:outerShdw blurRad="38100" dist="38100" dir="2700000">
                    <a:srgbClr val="C0C0C0"/>
                  </a:outerShdw>
                </a:effectLst>
              </a:rPr>
              <a:t>12</a:t>
            </a:r>
            <a:r>
              <a:rPr lang="zh-CN" altLang="zh-CN" dirty="0">
                <a:effectLst>
                  <a:outerShdw blurRad="38100" dist="38100" dir="2700000">
                    <a:srgbClr val="C0C0C0"/>
                  </a:outerShdw>
                </a:effectLst>
              </a:rPr>
              <a:t>月</a:t>
            </a:r>
            <a:r>
              <a:rPr lang="en-US" altLang="zh-CN" dirty="0">
                <a:effectLst>
                  <a:outerShdw blurRad="38100" dist="38100" dir="2700000">
                    <a:srgbClr val="C0C0C0"/>
                  </a:outerShdw>
                </a:effectLst>
              </a:rPr>
              <a:t>30</a:t>
            </a:r>
            <a:r>
              <a:rPr lang="zh-CN" altLang="zh-CN" dirty="0">
                <a:effectLst>
                  <a:outerShdw blurRad="38100" dist="38100" dir="2700000">
                    <a:srgbClr val="C0C0C0"/>
                  </a:outerShdw>
                </a:effectLst>
              </a:rPr>
              <a:t>日，住院号：</a:t>
            </a:r>
            <a:r>
              <a:rPr lang="en-US" altLang="zh-CN" dirty="0">
                <a:effectLst>
                  <a:outerShdw blurRad="38100" dist="38100" dir="2700000">
                    <a:srgbClr val="C0C0C0"/>
                  </a:outerShdw>
                </a:effectLst>
              </a:rPr>
              <a:t>15121237</a:t>
            </a:r>
            <a:r>
              <a:rPr lang="zh-CN" altLang="zh-CN" dirty="0">
                <a:effectLst>
                  <a:outerShdw blurRad="38100" dist="38100" dir="2700000">
                    <a:srgbClr val="C0C0C0"/>
                  </a:outerShdw>
                </a:effectLst>
              </a:rPr>
              <a:t>。</a:t>
            </a:r>
          </a:p>
          <a:p>
            <a:pPr lvl="0"/>
            <a:r>
              <a:rPr lang="zh-CN" altLang="zh-CN" b="1" dirty="0">
                <a:effectLst>
                  <a:outerShdw blurRad="38100" dist="38100" dir="2700000">
                    <a:srgbClr val="C0C0C0"/>
                  </a:outerShdw>
                </a:effectLst>
              </a:rPr>
              <a:t>出院诊断：</a:t>
            </a:r>
            <a:r>
              <a:rPr lang="zh-CN" altLang="zh-CN" dirty="0">
                <a:effectLst>
                  <a:outerShdw blurRad="38100" dist="38100" dir="2700000">
                    <a:srgbClr val="C0C0C0"/>
                  </a:outerShdw>
                </a:effectLst>
              </a:rPr>
              <a:t>妊娠足月分娩</a:t>
            </a:r>
            <a:r>
              <a:rPr lang="en-US" altLang="zh-CN" dirty="0">
                <a:effectLst>
                  <a:outerShdw blurRad="38100" dist="38100" dir="2700000">
                    <a:srgbClr val="C0C0C0"/>
                  </a:outerShdw>
                </a:effectLst>
              </a:rPr>
              <a:t>G</a:t>
            </a:r>
            <a:r>
              <a:rPr lang="en-US" altLang="zh-CN" baseline="-25000" dirty="0">
                <a:effectLst>
                  <a:outerShdw blurRad="38100" dist="38100" dir="2700000">
                    <a:srgbClr val="C0C0C0"/>
                  </a:outerShdw>
                </a:effectLst>
              </a:rPr>
              <a:t>2</a:t>
            </a:r>
            <a:r>
              <a:rPr lang="en-US" altLang="zh-CN" dirty="0">
                <a:effectLst>
                  <a:outerShdw blurRad="38100" dist="38100" dir="2700000">
                    <a:srgbClr val="C0C0C0"/>
                  </a:outerShdw>
                </a:effectLst>
              </a:rPr>
              <a:t>P</a:t>
            </a:r>
            <a:r>
              <a:rPr lang="en-US" altLang="zh-CN" baseline="-25000" dirty="0">
                <a:effectLst>
                  <a:outerShdw blurRad="38100" dist="38100" dir="2700000">
                    <a:srgbClr val="C0C0C0"/>
                  </a:outerShdw>
                </a:effectLst>
              </a:rPr>
              <a:t>2</a:t>
            </a:r>
            <a:r>
              <a:rPr lang="zh-CN" altLang="zh-CN" dirty="0">
                <a:effectLst>
                  <a:outerShdw blurRad="38100" dist="38100" dir="2700000">
                    <a:srgbClr val="C0C0C0"/>
                  </a:outerShdw>
                </a:effectLst>
              </a:rPr>
              <a:t>；</a:t>
            </a:r>
            <a:r>
              <a:rPr lang="en-US" altLang="zh-CN" dirty="0">
                <a:effectLst>
                  <a:outerShdw blurRad="38100" dist="38100" dir="2700000">
                    <a:srgbClr val="C0C0C0"/>
                  </a:outerShdw>
                </a:effectLst>
              </a:rPr>
              <a:t>ROA</a:t>
            </a:r>
            <a:r>
              <a:rPr lang="zh-CN" altLang="zh-CN" dirty="0">
                <a:effectLst>
                  <a:outerShdw blurRad="38100" dist="38100" dir="2700000">
                    <a:srgbClr val="C0C0C0"/>
                  </a:outerShdw>
                </a:effectLst>
              </a:rPr>
              <a:t>；胎膜早破；继发性宫缩乏力；第二产程延长；新生儿轻度窒息。</a:t>
            </a:r>
          </a:p>
        </p:txBody>
      </p:sp>
      <p:pic>
        <p:nvPicPr>
          <p:cNvPr id="4100" name="Picture 4" descr="C:\Users\Administrator\Desktop\正源ｌｏｇｏ.jpg"/>
          <p:cNvPicPr>
            <a:picLocks noChangeAspect="1"/>
          </p:cNvPicPr>
          <p:nvPr/>
        </p:nvPicPr>
        <p:blipFill>
          <a:blip r:embed="rId3" cstate="print"/>
          <a:stretch>
            <a:fillRect/>
          </a:stretch>
        </p:blipFill>
        <p:spPr>
          <a:xfrm>
            <a:off x="546735" y="317818"/>
            <a:ext cx="8050213" cy="1235075"/>
          </a:xfrm>
          <a:prstGeom prst="rect">
            <a:avLst/>
          </a:prstGeom>
          <a:noFill/>
          <a:ln w="9525">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Azure">
  <a:themeElements>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fontScheme name="Az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clrMap bg1="dk2" tx1="lt1" bg2="dk1" tx2="lt2" accent1="accent1" accent2="accent2" accent3="accent3" accent4="accent4" accent5="accent5" accent6="accent6" hlink="hlink" folHlink="folHlink"/>
    </a:extraClrScheme>
    <a:extraClrScheme>
      <a:clrScheme name="Azure 2">
        <a:dk1>
          <a:srgbClr val="000000"/>
        </a:dk1>
        <a:lt1>
          <a:srgbClr val="CCECFF"/>
        </a:lt1>
        <a:dk2>
          <a:srgbClr val="330099"/>
        </a:dk2>
        <a:lt2>
          <a:srgbClr val="0099CC"/>
        </a:lt2>
        <a:accent1>
          <a:srgbClr val="009999"/>
        </a:accent1>
        <a:accent2>
          <a:srgbClr val="FF99CC"/>
        </a:accent2>
        <a:accent3>
          <a:srgbClr val="E2F4FF"/>
        </a:accent3>
        <a:accent4>
          <a:srgbClr val="000000"/>
        </a:accent4>
        <a:accent5>
          <a:srgbClr val="AACACA"/>
        </a:accent5>
        <a:accent6>
          <a:srgbClr val="E78AB9"/>
        </a:accent6>
        <a:hlink>
          <a:srgbClr val="6600CC"/>
        </a:hlink>
        <a:folHlink>
          <a:srgbClr val="3366FF"/>
        </a:folHlink>
      </a:clrScheme>
      <a:clrMap bg1="lt1" tx1="dk1" bg2="lt2" tx2="dk2" accent1="accent1" accent2="accent2" accent3="accent3" accent4="accent4" accent5="accent5" accent6="accent6" hlink="hlink" folHlink="folHlink"/>
    </a:extraClrScheme>
    <a:extraClrScheme>
      <a:clrScheme name="Azure 3">
        <a:dk1>
          <a:srgbClr val="000000"/>
        </a:dk1>
        <a:lt1>
          <a:srgbClr val="FFFFFF"/>
        </a:lt1>
        <a:dk2>
          <a:srgbClr val="000000"/>
        </a:dk2>
        <a:lt2>
          <a:srgbClr val="CBCBCB"/>
        </a:lt2>
        <a:accent1>
          <a:srgbClr val="B2B2B2"/>
        </a:accent1>
        <a:accent2>
          <a:srgbClr val="DDDDDD"/>
        </a:accent2>
        <a:accent3>
          <a:srgbClr val="FFFFFF"/>
        </a:accent3>
        <a:accent4>
          <a:srgbClr val="000000"/>
        </a:accent4>
        <a:accent5>
          <a:srgbClr val="D5D5D5"/>
        </a:accent5>
        <a:accent6>
          <a:srgbClr val="C8C8C8"/>
        </a:accent6>
        <a:hlink>
          <a:srgbClr val="5F5F5F"/>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Designs\Azure.pot</Template>
  <TotalTime>110</TotalTime>
  <Words>5286</Words>
  <Application>Microsoft Office PowerPoint</Application>
  <PresentationFormat>全屏显示(4:3)</PresentationFormat>
  <Paragraphs>99</Paragraphs>
  <Slides>46</Slides>
  <Notes>46</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Azure</vt:lpstr>
      <vt:lpstr>幻灯片 1</vt:lpstr>
      <vt:lpstr> </vt:lpstr>
      <vt:lpstr> 宫缩素使用致胎儿宫内窒息案法医临床鉴定分析</vt:lpstr>
      <vt:lpstr> 检案摘要</vt:lpstr>
      <vt:lpstr> 检案摘要</vt:lpstr>
      <vt:lpstr>  检案摘要</vt:lpstr>
      <vt:lpstr>  检验过程</vt:lpstr>
      <vt:lpstr> 检验过程</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送检材料审查及摘抄概要</vt:lpstr>
      <vt:lpstr>医患双方主要观点</vt:lpstr>
      <vt:lpstr>医患双方主要观点</vt:lpstr>
      <vt:lpstr>医患双方主要观点</vt:lpstr>
      <vt:lpstr> 分析说明</vt:lpstr>
      <vt:lpstr>分析说明</vt:lpstr>
      <vt:lpstr> 分析说明</vt:lpstr>
      <vt:lpstr>分析说明</vt:lpstr>
      <vt:lpstr>    鉴定意见</vt:lpstr>
      <vt:lpstr>鉴定方法点评：</vt:lpstr>
      <vt:lpstr>鉴定方法点评：</vt:lpstr>
      <vt:lpstr>鉴定方法点评：</vt:lpstr>
      <vt:lpstr>鉴定方法点评：</vt:lpstr>
      <vt:lpstr>鉴定方法点评：</vt:lpstr>
      <vt:lpstr>医方提供的部分胎监检查报告</vt:lpstr>
      <vt:lpstr>医方提供的部分胎监检查报告</vt:lpstr>
      <vt:lpstr>鉴定方法点评：</vt:lpstr>
      <vt:lpstr>鉴定方法点评：</vt:lpstr>
      <vt:lpstr>鉴定方法点评：</vt:lpstr>
      <vt:lpstr>鉴定方法点评：</vt:lpstr>
      <vt:lpstr>鉴定方法点评：</vt:lpstr>
      <vt:lpstr>鉴定方法点评：</vt:lpstr>
      <vt:lpstr>鉴定方法点评：</vt:lpstr>
      <vt:lpstr>鉴定方法点评：</vt:lpstr>
      <vt:lpstr>幻灯片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2005年疾控工作情况   2006年工作要点</dc:title>
  <dc:creator>RENJUN</dc:creator>
  <cp:lastModifiedBy>xbany</cp:lastModifiedBy>
  <cp:revision>182</cp:revision>
  <dcterms:created xsi:type="dcterms:W3CDTF">2006-01-15T12:58:53Z</dcterms:created>
  <dcterms:modified xsi:type="dcterms:W3CDTF">2018-03-09T09:16:14Z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2052-10.1.0.5973</vt:lpwstr>
  </property>
</Properties>
</file>