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8" r:id="rId7"/>
    <p:sldId id="269" r:id="rId8"/>
    <p:sldId id="270" r:id="rId9"/>
    <p:sldId id="272" r:id="rId10"/>
    <p:sldId id="274" r:id="rId11"/>
    <p:sldId id="273" r:id="rId12"/>
    <p:sldId id="275" r:id="rId13"/>
    <p:sldId id="276" r:id="rId14"/>
    <p:sldId id="277" r:id="rId15"/>
    <p:sldId id="278" r:id="rId16"/>
    <p:sldId id="279" r:id="rId17"/>
    <p:sldId id="280" r:id="rId18"/>
    <p:sldId id="281" r:id="rId19"/>
    <p:sldId id="261" r:id="rId20"/>
    <p:sldId id="262" r:id="rId21"/>
    <p:sldId id="282" r:id="rId22"/>
    <p:sldId id="263" r:id="rId23"/>
    <p:sldId id="283" r:id="rId24"/>
    <p:sldId id="264" r:id="rId25"/>
    <p:sldId id="284" r:id="rId26"/>
    <p:sldId id="266" r:id="rId27"/>
    <p:sldId id="285" r:id="rId28"/>
    <p:sldId id="265" r:id="rId29"/>
    <p:sldId id="286" r:id="rId30"/>
    <p:sldId id="287"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112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2018-3-27</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2018-3-27</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67173" y="725151"/>
            <a:ext cx="6172200" cy="2251552"/>
          </a:xfrm>
        </p:spPr>
        <p:txBody>
          <a:bodyPr/>
          <a:lstStyle/>
          <a:p>
            <a:r>
              <a:rPr lang="zh-CN" altLang="en-US" dirty="0" smtClean="0">
                <a:latin typeface="华文行楷" panose="02010800040101010101" charset="-122"/>
                <a:ea typeface="华文行楷" panose="02010800040101010101" charset="-122"/>
              </a:rPr>
              <a:t>妊娠风险评估与管理</a:t>
            </a:r>
          </a:p>
        </p:txBody>
      </p:sp>
      <p:sp>
        <p:nvSpPr>
          <p:cNvPr id="3" name="副标题 2"/>
          <p:cNvSpPr>
            <a:spLocks noGrp="1"/>
          </p:cNvSpPr>
          <p:nvPr>
            <p:ph type="subTitle" idx="1"/>
          </p:nvPr>
        </p:nvSpPr>
        <p:spPr>
          <a:xfrm>
            <a:off x="714348" y="3571876"/>
            <a:ext cx="8077200" cy="1499616"/>
          </a:xfrm>
        </p:spPr>
        <p:txBody>
          <a:bodyPr>
            <a:scene3d>
              <a:camera prst="orthographicFront"/>
              <a:lightRig rig="soft" dir="t">
                <a:rot lat="0" lon="0" rev="15600000"/>
              </a:lightRig>
            </a:scene3d>
            <a:sp3d extrusionH="57150" prstMaterial="softEdge">
              <a:bevelT w="25400" h="38100"/>
            </a:sp3d>
          </a:bodyPr>
          <a:lstStyle/>
          <a:p>
            <a:r>
              <a:rPr lang="zh-CN" altLang="en-US" sz="2800" dirty="0" smtClean="0">
                <a:ln/>
                <a:solidFill>
                  <a:schemeClr val="accent4"/>
                </a:solidFill>
                <a:effectLst>
                  <a:glow rad="101600">
                    <a:schemeClr val="accent2">
                      <a:satMod val="175000"/>
                      <a:alpha val="40000"/>
                    </a:schemeClr>
                  </a:glow>
                </a:effectLst>
              </a:rPr>
              <a:t>解读</a:t>
            </a:r>
            <a:r>
              <a:rPr lang="en-US" altLang="zh-CN" sz="2800" dirty="0" smtClean="0">
                <a:ln/>
                <a:solidFill>
                  <a:schemeClr val="accent4"/>
                </a:solidFill>
                <a:effectLst>
                  <a:glow rad="101600">
                    <a:schemeClr val="accent2">
                      <a:satMod val="175000"/>
                      <a:alpha val="40000"/>
                    </a:schemeClr>
                  </a:glow>
                </a:effectLst>
              </a:rPr>
              <a:t>《</a:t>
            </a:r>
            <a:r>
              <a:rPr lang="zh-CN" altLang="en-US" sz="2800" dirty="0" smtClean="0">
                <a:ln/>
                <a:solidFill>
                  <a:schemeClr val="accent4"/>
                </a:solidFill>
                <a:effectLst>
                  <a:glow rad="101600">
                    <a:schemeClr val="accent2">
                      <a:satMod val="175000"/>
                      <a:alpha val="40000"/>
                    </a:schemeClr>
                  </a:glow>
                </a:effectLst>
              </a:rPr>
              <a:t>安徽省卫妇幼秘</a:t>
            </a:r>
            <a:r>
              <a:rPr lang="en-US" altLang="zh-CN" sz="2800" dirty="0" smtClean="0">
                <a:ln/>
                <a:solidFill>
                  <a:schemeClr val="accent4"/>
                </a:solidFill>
                <a:effectLst>
                  <a:glow rad="101600">
                    <a:schemeClr val="accent2">
                      <a:satMod val="175000"/>
                      <a:alpha val="40000"/>
                    </a:schemeClr>
                  </a:glow>
                </a:effectLst>
              </a:rPr>
              <a:t>557</a:t>
            </a:r>
            <a:r>
              <a:rPr lang="zh-CN" altLang="en-US" sz="2800" dirty="0" smtClean="0">
                <a:ln/>
                <a:solidFill>
                  <a:schemeClr val="accent4"/>
                </a:solidFill>
                <a:effectLst>
                  <a:glow rad="101600">
                    <a:schemeClr val="accent2">
                      <a:satMod val="175000"/>
                      <a:alpha val="40000"/>
                    </a:schemeClr>
                  </a:glow>
                </a:effectLst>
              </a:rPr>
              <a:t>号母婴安全文件</a:t>
            </a:r>
            <a:r>
              <a:rPr lang="en-US" altLang="zh-CN" sz="2800" dirty="0" smtClean="0">
                <a:ln/>
                <a:solidFill>
                  <a:schemeClr val="accent4"/>
                </a:solidFill>
                <a:effectLst>
                  <a:glow rad="101600">
                    <a:schemeClr val="accent2">
                      <a:satMod val="175000"/>
                      <a:alpha val="40000"/>
                    </a:schemeClr>
                  </a:glow>
                </a:effectLst>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288290" y="1417955"/>
            <a:ext cx="8841740" cy="334708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689735" y="198755"/>
            <a:ext cx="5939155" cy="62522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921385" y="1205865"/>
            <a:ext cx="7497445" cy="49244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829945" y="399415"/>
            <a:ext cx="8086725" cy="578104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319405" y="275590"/>
            <a:ext cx="7714615" cy="619633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562610" y="361315"/>
            <a:ext cx="7884160" cy="6223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326515" y="426085"/>
            <a:ext cx="6336665" cy="58604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332865" y="354330"/>
            <a:ext cx="6016625" cy="2964815"/>
          </a:xfrm>
          <a:prstGeom prst="rect">
            <a:avLst/>
          </a:prstGeom>
        </p:spPr>
      </p:pic>
      <p:pic>
        <p:nvPicPr>
          <p:cNvPr id="6" name="图片 5"/>
          <p:cNvPicPr>
            <a:picLocks noChangeAspect="1"/>
          </p:cNvPicPr>
          <p:nvPr/>
        </p:nvPicPr>
        <p:blipFill>
          <a:blip r:embed="rId3"/>
          <a:stretch>
            <a:fillRect/>
          </a:stretch>
        </p:blipFill>
        <p:spPr>
          <a:xfrm>
            <a:off x="1226185" y="3319145"/>
            <a:ext cx="6229985" cy="27235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864235" y="1417955"/>
            <a:ext cx="7151370" cy="353250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500042"/>
            <a:ext cx="8229600" cy="1143000"/>
          </a:xfrm>
        </p:spPr>
        <p:txBody>
          <a:bodyPr>
            <a:normAutofit/>
          </a:bodyPr>
          <a:lstStyle/>
          <a:p>
            <a:r>
              <a:rPr lang="zh-CN" altLang="en-US" sz="3200" dirty="0" smtClean="0"/>
              <a:t>筛查机构职责</a:t>
            </a:r>
            <a:endParaRPr lang="zh-CN" altLang="en-US" sz="3200" dirty="0"/>
          </a:p>
        </p:txBody>
      </p:sp>
      <p:sp>
        <p:nvSpPr>
          <p:cNvPr id="3" name="内容占位符 2"/>
          <p:cNvSpPr>
            <a:spLocks noGrp="1"/>
          </p:cNvSpPr>
          <p:nvPr>
            <p:ph idx="1"/>
          </p:nvPr>
        </p:nvSpPr>
        <p:spPr>
          <a:xfrm>
            <a:off x="357158" y="1000108"/>
            <a:ext cx="8501122" cy="4686320"/>
          </a:xfrm>
        </p:spPr>
        <p:txBody>
          <a:bodyPr>
            <a:normAutofit/>
          </a:bodyPr>
          <a:lstStyle/>
          <a:p>
            <a:pPr>
              <a:buNone/>
            </a:pPr>
            <a:endParaRPr lang="zh-CN" altLang="en-US" dirty="0" smtClean="0"/>
          </a:p>
          <a:p>
            <a:r>
              <a:rPr lang="zh-CN" altLang="en-US" sz="2400" dirty="0" smtClean="0"/>
              <a:t>基层医疗卫生机构和妇幼保健机构</a:t>
            </a:r>
            <a:r>
              <a:rPr lang="zh-CN" altLang="en-US" sz="2200" dirty="0" smtClean="0"/>
              <a:t>：</a:t>
            </a:r>
            <a:r>
              <a:rPr lang="zh-CN" altLang="en-US" sz="2000" dirty="0" smtClean="0"/>
              <a:t>妊娠风险筛查结果记录在</a:t>
            </a:r>
            <a:r>
              <a:rPr lang="en-US" altLang="zh-CN" sz="2000" i="1" dirty="0" smtClean="0">
                <a:solidFill>
                  <a:srgbClr val="FF0000"/>
                </a:solidFill>
              </a:rPr>
              <a:t>《</a:t>
            </a:r>
            <a:r>
              <a:rPr lang="zh-CN" altLang="en-US" sz="2000" i="1" dirty="0" smtClean="0">
                <a:solidFill>
                  <a:srgbClr val="FF0000"/>
                </a:solidFill>
              </a:rPr>
              <a:t>母子健康手册</a:t>
            </a:r>
            <a:r>
              <a:rPr lang="en-US" altLang="zh-CN" sz="2000" i="1" dirty="0" smtClean="0">
                <a:solidFill>
                  <a:srgbClr val="FF0000"/>
                </a:solidFill>
              </a:rPr>
              <a:t>》</a:t>
            </a:r>
            <a:r>
              <a:rPr lang="zh-CN" altLang="en-US" sz="2000" dirty="0" smtClean="0">
                <a:solidFill>
                  <a:srgbClr val="FF0000"/>
                </a:solidFill>
              </a:rPr>
              <a:t>和</a:t>
            </a:r>
            <a:r>
              <a:rPr lang="en-US" altLang="zh-CN" sz="2000" dirty="0" smtClean="0">
                <a:solidFill>
                  <a:srgbClr val="FF0000"/>
                </a:solidFill>
              </a:rPr>
              <a:t>/</a:t>
            </a:r>
            <a:r>
              <a:rPr lang="zh-CN" altLang="en-US" sz="2000" dirty="0" smtClean="0">
                <a:solidFill>
                  <a:srgbClr val="FF0000"/>
                </a:solidFill>
              </a:rPr>
              <a:t>或</a:t>
            </a:r>
            <a:r>
              <a:rPr lang="en-US" altLang="zh-CN" sz="2000" i="1" dirty="0" smtClean="0">
                <a:solidFill>
                  <a:srgbClr val="FF0000"/>
                </a:solidFill>
              </a:rPr>
              <a:t>《</a:t>
            </a:r>
            <a:r>
              <a:rPr lang="zh-CN" altLang="en-US" sz="2000" i="1" dirty="0" smtClean="0">
                <a:solidFill>
                  <a:srgbClr val="FF0000"/>
                </a:solidFill>
              </a:rPr>
              <a:t>孕产妇保健手册</a:t>
            </a:r>
            <a:r>
              <a:rPr lang="en-US" altLang="zh-CN" sz="2000" i="1" dirty="0" smtClean="0">
                <a:solidFill>
                  <a:srgbClr val="FF0000"/>
                </a:solidFill>
              </a:rPr>
              <a:t>》</a:t>
            </a:r>
            <a:r>
              <a:rPr lang="zh-CN" altLang="en-US" sz="2000" dirty="0" smtClean="0"/>
              <a:t>以及相应</a:t>
            </a:r>
            <a:r>
              <a:rPr lang="zh-CN" altLang="en-US" sz="2000" i="1" dirty="0" smtClean="0">
                <a:solidFill>
                  <a:srgbClr val="FF0000"/>
                </a:solidFill>
              </a:rPr>
              <a:t>信息系统</a:t>
            </a:r>
            <a:r>
              <a:rPr lang="zh-CN" altLang="en-US" sz="2000" dirty="0" smtClean="0"/>
              <a:t>中，填写</a:t>
            </a:r>
            <a:r>
              <a:rPr lang="en-US" altLang="zh-CN" sz="2000" i="1" dirty="0" smtClean="0">
                <a:solidFill>
                  <a:srgbClr val="FF0000"/>
                </a:solidFill>
              </a:rPr>
              <a:t>《</a:t>
            </a:r>
            <a:r>
              <a:rPr lang="zh-CN" altLang="en-US" sz="2000" i="1" dirty="0" smtClean="0">
                <a:solidFill>
                  <a:srgbClr val="FF0000"/>
                </a:solidFill>
              </a:rPr>
              <a:t>妊娠风险筛查阳性孕产妇转诊单</a:t>
            </a:r>
            <a:r>
              <a:rPr lang="en-US" altLang="zh-CN" sz="2000" i="1" dirty="0" smtClean="0">
                <a:solidFill>
                  <a:srgbClr val="FF0000"/>
                </a:solidFill>
              </a:rPr>
              <a:t>》</a:t>
            </a:r>
            <a:r>
              <a:rPr lang="zh-CN" altLang="en-US" sz="2000" dirty="0" smtClean="0"/>
              <a:t>（附件</a:t>
            </a:r>
            <a:r>
              <a:rPr lang="en-US" altLang="zh-CN" sz="2000" dirty="0" smtClean="0"/>
              <a:t>2</a:t>
            </a:r>
            <a:r>
              <a:rPr lang="zh-CN" altLang="en-US" sz="2000" dirty="0" smtClean="0"/>
              <a:t>），协助其</a:t>
            </a:r>
            <a:r>
              <a:rPr lang="zh-CN" altLang="en-US" sz="2000" dirty="0" smtClean="0">
                <a:solidFill>
                  <a:srgbClr val="FF0000"/>
                </a:solidFill>
              </a:rPr>
              <a:t>转诊</a:t>
            </a:r>
            <a:r>
              <a:rPr lang="zh-CN" altLang="en-US" sz="2000" dirty="0" smtClean="0"/>
              <a:t>到二级以上医疗机构接受妊娠风险评估，并于</a:t>
            </a:r>
            <a:r>
              <a:rPr lang="en-US" altLang="zh-CN" sz="2000" dirty="0" smtClean="0">
                <a:solidFill>
                  <a:srgbClr val="FF0000"/>
                </a:solidFill>
              </a:rPr>
              <a:t>2</a:t>
            </a:r>
            <a:r>
              <a:rPr lang="zh-CN" altLang="en-US" sz="2000" dirty="0" smtClean="0">
                <a:solidFill>
                  <a:srgbClr val="FF0000"/>
                </a:solidFill>
              </a:rPr>
              <a:t>周内</a:t>
            </a:r>
            <a:r>
              <a:rPr lang="zh-CN" altLang="en-US" sz="2000" dirty="0" smtClean="0"/>
              <a:t>进行追访，了解该孕产妇的风险评估结果。妇幼保健机构要做好流动高危孕产妇信息沟通和共享，协同做好流动高危孕产妇的管理。 </a:t>
            </a:r>
            <a:endParaRPr lang="en-US" altLang="zh-CN" sz="2000" dirty="0" smtClean="0"/>
          </a:p>
          <a:p>
            <a:pPr>
              <a:buNone/>
            </a:pPr>
            <a:endParaRPr lang="en-US" altLang="zh-CN" sz="2200" dirty="0" smtClean="0"/>
          </a:p>
          <a:p>
            <a:r>
              <a:rPr lang="zh-CN" altLang="en-US" sz="2400" dirty="0" smtClean="0"/>
              <a:t>其它医疗机构：</a:t>
            </a:r>
            <a:r>
              <a:rPr lang="zh-CN" altLang="en-US" sz="2000" dirty="0" smtClean="0"/>
              <a:t>发现孕情要按照孕产妇妊娠风险筛查表（附件</a:t>
            </a:r>
            <a:r>
              <a:rPr lang="en-US" altLang="zh-CN" sz="2000" dirty="0" smtClean="0"/>
              <a:t>1</a:t>
            </a:r>
            <a:r>
              <a:rPr lang="zh-CN" altLang="en-US" sz="2000" dirty="0" smtClean="0"/>
              <a:t>）进行</a:t>
            </a:r>
            <a:r>
              <a:rPr lang="zh-CN" altLang="en-US" sz="2000" dirty="0" smtClean="0">
                <a:solidFill>
                  <a:srgbClr val="FF0000"/>
                </a:solidFill>
              </a:rPr>
              <a:t>筛查和评估</a:t>
            </a:r>
            <a:r>
              <a:rPr lang="zh-CN" altLang="en-US" sz="2000" dirty="0" smtClean="0"/>
              <a:t>并做好相关信息</a:t>
            </a:r>
            <a:r>
              <a:rPr lang="zh-CN" altLang="en-US" sz="2000" dirty="0" smtClean="0">
                <a:solidFill>
                  <a:srgbClr val="FF0000"/>
                </a:solidFill>
              </a:rPr>
              <a:t>记录</a:t>
            </a:r>
            <a:r>
              <a:rPr lang="zh-CN" altLang="en-US" sz="2000" dirty="0" smtClean="0"/>
              <a:t>，同时</a:t>
            </a:r>
            <a:r>
              <a:rPr lang="zh-CN" altLang="en-US" sz="2000" dirty="0" smtClean="0">
                <a:solidFill>
                  <a:srgbClr val="FF0000"/>
                </a:solidFill>
              </a:rPr>
              <a:t>告知</a:t>
            </a:r>
            <a:r>
              <a:rPr lang="zh-CN" altLang="en-US" sz="2000" dirty="0" smtClean="0"/>
              <a:t>孕妇携带相关检查结果到辖区基层医疗卫生机构或妇幼保健机构建立和领取</a:t>
            </a:r>
            <a:r>
              <a:rPr lang="en-US" altLang="zh-CN" sz="2000" dirty="0" smtClean="0"/>
              <a:t>《</a:t>
            </a:r>
            <a:r>
              <a:rPr lang="zh-CN" altLang="en-US" sz="2000" dirty="0" smtClean="0"/>
              <a:t>母子健康手册</a:t>
            </a:r>
            <a:r>
              <a:rPr lang="en-US" altLang="zh-CN" sz="2000" dirty="0" smtClean="0"/>
              <a:t>》</a:t>
            </a:r>
            <a:r>
              <a:rPr lang="zh-CN" altLang="en-US" sz="2000" dirty="0" smtClean="0"/>
              <a:t>和</a:t>
            </a:r>
            <a:r>
              <a:rPr lang="en-US" altLang="zh-CN" sz="2000" dirty="0" smtClean="0"/>
              <a:t>/</a:t>
            </a:r>
            <a:r>
              <a:rPr lang="zh-CN" altLang="en-US" sz="2000" dirty="0" smtClean="0"/>
              <a:t>或</a:t>
            </a:r>
            <a:r>
              <a:rPr lang="en-US" altLang="zh-CN" sz="2000" dirty="0" smtClean="0"/>
              <a:t>《</a:t>
            </a:r>
            <a:r>
              <a:rPr lang="zh-CN" altLang="en-US" sz="2000" dirty="0" smtClean="0"/>
              <a:t>孕产妇保健手册</a:t>
            </a:r>
            <a:r>
              <a:rPr lang="en-US" altLang="zh-CN" sz="2000" dirty="0" smtClean="0"/>
              <a:t>》</a:t>
            </a:r>
            <a:r>
              <a:rPr lang="zh-CN" altLang="en-US" sz="2000" dirty="0" smtClean="0"/>
              <a:t>。 </a:t>
            </a:r>
            <a:endParaRPr lang="zh-CN" alt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500042"/>
            <a:ext cx="8229600" cy="1143000"/>
          </a:xfrm>
        </p:spPr>
        <p:txBody>
          <a:bodyPr>
            <a:normAutofit/>
          </a:bodyPr>
          <a:lstStyle/>
          <a:p>
            <a:r>
              <a:rPr lang="zh-CN" altLang="en-US" sz="3600" dirty="0" smtClean="0"/>
              <a:t>背景</a:t>
            </a:r>
            <a:endParaRPr lang="zh-CN" altLang="en-US" sz="3600" dirty="0"/>
          </a:p>
        </p:txBody>
      </p:sp>
      <p:sp>
        <p:nvSpPr>
          <p:cNvPr id="3" name="内容占位符 2"/>
          <p:cNvSpPr>
            <a:spLocks noGrp="1"/>
          </p:cNvSpPr>
          <p:nvPr>
            <p:ph idx="1"/>
          </p:nvPr>
        </p:nvSpPr>
        <p:spPr>
          <a:xfrm>
            <a:off x="457200" y="1600200"/>
            <a:ext cx="8472518" cy="4686320"/>
          </a:xfrm>
        </p:spPr>
        <p:txBody>
          <a:bodyPr/>
          <a:lstStyle/>
          <a:p>
            <a:endParaRPr lang="zh-CN" altLang="en-US" dirty="0" smtClean="0"/>
          </a:p>
          <a:p>
            <a:r>
              <a:rPr lang="zh-CN" altLang="en-US" sz="2800" dirty="0" smtClean="0"/>
              <a:t>国家卫生计生委</a:t>
            </a:r>
            <a:r>
              <a:rPr lang="en-US" altLang="zh-CN" sz="2800" dirty="0" smtClean="0"/>
              <a:t>《</a:t>
            </a:r>
            <a:r>
              <a:rPr lang="zh-CN" altLang="en-US" sz="2800" dirty="0" smtClean="0"/>
              <a:t>关于加强母婴安全保障工作的通知</a:t>
            </a:r>
            <a:r>
              <a:rPr lang="en-US" altLang="zh-CN" sz="2800" dirty="0" smtClean="0"/>
              <a:t>》</a:t>
            </a:r>
            <a:r>
              <a:rPr lang="zh-CN" altLang="en-US" sz="2800" dirty="0" smtClean="0"/>
              <a:t>（国卫妇幼发</a:t>
            </a:r>
            <a:r>
              <a:rPr lang="en-US" altLang="zh-CN" sz="2800" dirty="0" smtClean="0"/>
              <a:t>[2017]42</a:t>
            </a:r>
            <a:r>
              <a:rPr lang="zh-CN" altLang="en-US" sz="2800" dirty="0" smtClean="0"/>
              <a:t>号）</a:t>
            </a:r>
            <a:endParaRPr lang="en-US" altLang="zh-CN" sz="2800" dirty="0" smtClean="0"/>
          </a:p>
          <a:p>
            <a:endParaRPr lang="en-US" altLang="zh-CN" sz="2800" dirty="0" smtClean="0"/>
          </a:p>
          <a:p>
            <a:r>
              <a:rPr lang="zh-CN" altLang="en-US" sz="2800" dirty="0" smtClean="0"/>
              <a:t>国家卫生计生委</a:t>
            </a:r>
            <a:r>
              <a:rPr lang="en-US" altLang="zh-CN" sz="2800" dirty="0" smtClean="0"/>
              <a:t>《</a:t>
            </a:r>
            <a:r>
              <a:rPr lang="zh-CN" altLang="en-US" sz="2800" dirty="0" smtClean="0"/>
              <a:t>关于印发孕产妇妊娠风险评估与管理工作规范的通知</a:t>
            </a:r>
            <a:r>
              <a:rPr lang="en-US" altLang="zh-CN" sz="2800" dirty="0" smtClean="0"/>
              <a:t>》</a:t>
            </a:r>
            <a:r>
              <a:rPr lang="zh-CN" altLang="en-US" sz="2800" dirty="0" smtClean="0"/>
              <a:t>（国卫办妇幼发</a:t>
            </a:r>
            <a:r>
              <a:rPr lang="en-US" altLang="zh-CN" sz="2800" dirty="0" smtClean="0"/>
              <a:t>[2017]35</a:t>
            </a:r>
            <a:r>
              <a:rPr lang="zh-CN" altLang="en-US" sz="2800" dirty="0" smtClean="0"/>
              <a:t>号）</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500042"/>
            <a:ext cx="8229600" cy="1143000"/>
          </a:xfrm>
        </p:spPr>
        <p:txBody>
          <a:bodyPr>
            <a:normAutofit/>
          </a:bodyPr>
          <a:lstStyle/>
          <a:p>
            <a:r>
              <a:rPr lang="zh-CN" altLang="en-US" sz="3200" dirty="0" smtClean="0"/>
              <a:t>评估机构职责（</a:t>
            </a:r>
            <a:r>
              <a:rPr lang="zh-CN" altLang="en-US" sz="2400" dirty="0" smtClean="0"/>
              <a:t>二级以上医疗机构</a:t>
            </a:r>
            <a:r>
              <a:rPr lang="zh-CN" altLang="en-US" sz="3200" dirty="0" smtClean="0"/>
              <a:t>）</a:t>
            </a:r>
            <a:endParaRPr lang="zh-CN" altLang="en-US" sz="3200" dirty="0"/>
          </a:p>
        </p:txBody>
      </p:sp>
      <p:sp>
        <p:nvSpPr>
          <p:cNvPr id="3" name="内容占位符 2"/>
          <p:cNvSpPr>
            <a:spLocks noGrp="1"/>
          </p:cNvSpPr>
          <p:nvPr>
            <p:ph idx="1"/>
          </p:nvPr>
        </p:nvSpPr>
        <p:spPr>
          <a:xfrm>
            <a:off x="357158" y="1500174"/>
            <a:ext cx="8429684" cy="4929222"/>
          </a:xfrm>
        </p:spPr>
        <p:txBody>
          <a:bodyPr>
            <a:normAutofit fontScale="92500" lnSpcReduction="10000"/>
          </a:bodyPr>
          <a:lstStyle/>
          <a:p>
            <a:pPr>
              <a:buNone/>
            </a:pPr>
            <a:endParaRPr lang="en-US" altLang="zh-CN" sz="2400" dirty="0" smtClean="0"/>
          </a:p>
          <a:p>
            <a:r>
              <a:rPr lang="zh-CN" altLang="en-US" sz="2000" dirty="0" smtClean="0"/>
              <a:t>对妊娠风险筛查为阳性的孕妇对照</a:t>
            </a:r>
            <a:r>
              <a:rPr lang="en-US" altLang="zh-CN" sz="2000" dirty="0" smtClean="0"/>
              <a:t>《</a:t>
            </a:r>
            <a:r>
              <a:rPr lang="zh-CN" altLang="en-US" sz="2000" dirty="0" smtClean="0"/>
              <a:t>孕产妇妊娠风险评估表</a:t>
            </a:r>
            <a:r>
              <a:rPr lang="en-US" altLang="zh-CN" sz="2000" dirty="0" smtClean="0"/>
              <a:t>》</a:t>
            </a:r>
            <a:r>
              <a:rPr lang="zh-CN" altLang="en-US" sz="2000" dirty="0" smtClean="0"/>
              <a:t>（见附件</a:t>
            </a:r>
            <a:r>
              <a:rPr lang="en-US" altLang="zh-CN" sz="2000" dirty="0" smtClean="0"/>
              <a:t>3</a:t>
            </a:r>
            <a:r>
              <a:rPr lang="zh-CN" altLang="en-US" sz="2000" dirty="0" smtClean="0"/>
              <a:t>）进行首次妊娠风险评估、分级，在</a:t>
            </a:r>
            <a:r>
              <a:rPr lang="en-US" altLang="zh-CN" sz="2000" dirty="0" smtClean="0"/>
              <a:t>《</a:t>
            </a:r>
            <a:r>
              <a:rPr lang="zh-CN" altLang="en-US" sz="2000" dirty="0" smtClean="0"/>
              <a:t>母子健康手册</a:t>
            </a:r>
            <a:r>
              <a:rPr lang="en-US" altLang="zh-CN" sz="2000" dirty="0" smtClean="0"/>
              <a:t>》</a:t>
            </a:r>
            <a:r>
              <a:rPr lang="zh-CN" altLang="en-US" sz="2000" dirty="0" smtClean="0"/>
              <a:t>和</a:t>
            </a:r>
            <a:r>
              <a:rPr lang="en-US" altLang="zh-CN" sz="2000" dirty="0" smtClean="0"/>
              <a:t>/</a:t>
            </a:r>
            <a:r>
              <a:rPr lang="zh-CN" altLang="en-US" sz="2000" dirty="0" smtClean="0"/>
              <a:t>或</a:t>
            </a:r>
            <a:r>
              <a:rPr lang="en-US" altLang="zh-CN" sz="2000" dirty="0" smtClean="0">
                <a:solidFill>
                  <a:srgbClr val="FF0000"/>
                </a:solidFill>
              </a:rPr>
              <a:t>《</a:t>
            </a:r>
            <a:r>
              <a:rPr lang="zh-CN" altLang="en-US" sz="2000" dirty="0" smtClean="0">
                <a:solidFill>
                  <a:srgbClr val="FF0000"/>
                </a:solidFill>
              </a:rPr>
              <a:t>孕产期保健手册</a:t>
            </a:r>
            <a:r>
              <a:rPr lang="en-US" altLang="zh-CN" sz="2000" dirty="0" smtClean="0">
                <a:solidFill>
                  <a:srgbClr val="FF0000"/>
                </a:solidFill>
              </a:rPr>
              <a:t>》</a:t>
            </a:r>
            <a:r>
              <a:rPr lang="zh-CN" altLang="en-US" sz="2000" dirty="0" smtClean="0"/>
              <a:t>上</a:t>
            </a:r>
            <a:r>
              <a:rPr lang="zh-CN" altLang="en-US" sz="2000" dirty="0" smtClean="0">
                <a:solidFill>
                  <a:srgbClr val="FF0000"/>
                </a:solidFill>
              </a:rPr>
              <a:t>标注</a:t>
            </a:r>
            <a:r>
              <a:rPr lang="zh-CN" altLang="en-US" sz="2000" dirty="0" smtClean="0"/>
              <a:t>评估</a:t>
            </a:r>
            <a:r>
              <a:rPr lang="zh-CN" altLang="en-US" sz="2000" dirty="0" smtClean="0">
                <a:solidFill>
                  <a:srgbClr val="FF0000"/>
                </a:solidFill>
              </a:rPr>
              <a:t>结果</a:t>
            </a:r>
            <a:r>
              <a:rPr lang="zh-CN" altLang="en-US" sz="2000" dirty="0" smtClean="0"/>
              <a:t>和评估</a:t>
            </a:r>
            <a:r>
              <a:rPr lang="zh-CN" altLang="en-US" sz="2000" dirty="0" smtClean="0">
                <a:solidFill>
                  <a:srgbClr val="FF0000"/>
                </a:solidFill>
              </a:rPr>
              <a:t>日期</a:t>
            </a:r>
            <a:r>
              <a:rPr lang="zh-CN" altLang="en-US" sz="2000" dirty="0" smtClean="0"/>
              <a:t>，并粘贴相应颜色</a:t>
            </a:r>
            <a:r>
              <a:rPr lang="zh-CN" altLang="en-US" sz="2000" dirty="0" smtClean="0">
                <a:solidFill>
                  <a:srgbClr val="FF0000"/>
                </a:solidFill>
              </a:rPr>
              <a:t>标识</a:t>
            </a:r>
            <a:r>
              <a:rPr lang="zh-CN" altLang="en-US" sz="2000" dirty="0" smtClean="0"/>
              <a:t>，同时将评估结果记录在</a:t>
            </a:r>
            <a:r>
              <a:rPr lang="en-US" altLang="zh-CN" sz="2000" dirty="0" smtClean="0">
                <a:solidFill>
                  <a:srgbClr val="FF0000"/>
                </a:solidFill>
              </a:rPr>
              <a:t>《</a:t>
            </a:r>
            <a:r>
              <a:rPr lang="zh-CN" altLang="en-US" sz="2000" dirty="0" smtClean="0">
                <a:solidFill>
                  <a:srgbClr val="FF0000"/>
                </a:solidFill>
              </a:rPr>
              <a:t>妊娠风险筛查阳性孕产妇转诊单</a:t>
            </a:r>
            <a:r>
              <a:rPr lang="en-US" altLang="zh-CN" sz="2000" dirty="0" smtClean="0">
                <a:solidFill>
                  <a:srgbClr val="FF0000"/>
                </a:solidFill>
              </a:rPr>
              <a:t>》</a:t>
            </a:r>
            <a:r>
              <a:rPr lang="zh-CN" altLang="en-US" sz="2000" dirty="0" smtClean="0"/>
              <a:t>（附件</a:t>
            </a:r>
            <a:r>
              <a:rPr lang="en-US" altLang="zh-CN" sz="2000" dirty="0" smtClean="0"/>
              <a:t>2</a:t>
            </a:r>
            <a:r>
              <a:rPr lang="zh-CN" altLang="en-US" sz="2000" dirty="0" smtClean="0"/>
              <a:t>）并</a:t>
            </a:r>
            <a:r>
              <a:rPr lang="zh-CN" altLang="en-US" sz="2000" dirty="0" smtClean="0">
                <a:solidFill>
                  <a:srgbClr val="FF0000"/>
                </a:solidFill>
              </a:rPr>
              <a:t>反馈</a:t>
            </a:r>
            <a:r>
              <a:rPr lang="zh-CN" altLang="en-US" sz="2000" dirty="0" smtClean="0"/>
              <a:t>至筛查机构。</a:t>
            </a:r>
            <a:endParaRPr lang="en-US" altLang="zh-CN" sz="2000" dirty="0" smtClean="0"/>
          </a:p>
          <a:p>
            <a:pPr>
              <a:buNone/>
            </a:pPr>
            <a:endParaRPr lang="en-US" altLang="zh-CN" sz="2000" dirty="0" smtClean="0"/>
          </a:p>
          <a:p>
            <a:r>
              <a:rPr lang="zh-CN" altLang="en-US" sz="2000" dirty="0" smtClean="0"/>
              <a:t>对孕产妇妊娠风险进行动态评估，根据病情变化及时调整妊娠风险分级和管理措施。</a:t>
            </a:r>
            <a:endParaRPr lang="en-US" altLang="zh-CN" sz="2000" dirty="0" smtClean="0"/>
          </a:p>
          <a:p>
            <a:pPr>
              <a:buNone/>
            </a:pPr>
            <a:endParaRPr lang="en-US" altLang="zh-CN" sz="2000" dirty="0" smtClean="0"/>
          </a:p>
          <a:p>
            <a:r>
              <a:rPr lang="zh-CN" altLang="en-US" sz="2000" dirty="0" smtClean="0"/>
              <a:t>发现新的妊娠高风险因素需在</a:t>
            </a:r>
            <a:r>
              <a:rPr lang="en-US" altLang="zh-CN" sz="2000" dirty="0" smtClean="0"/>
              <a:t>《</a:t>
            </a:r>
            <a:r>
              <a:rPr lang="zh-CN" altLang="en-US" sz="2000" dirty="0" smtClean="0"/>
              <a:t>母子健康手册</a:t>
            </a:r>
            <a:r>
              <a:rPr lang="en-US" altLang="zh-CN" sz="2000" dirty="0" smtClean="0"/>
              <a:t>》</a:t>
            </a:r>
            <a:r>
              <a:rPr lang="zh-CN" altLang="en-US" sz="2000" dirty="0" smtClean="0"/>
              <a:t>和</a:t>
            </a:r>
            <a:r>
              <a:rPr lang="en-US" altLang="zh-CN" sz="2000" dirty="0" smtClean="0"/>
              <a:t>/</a:t>
            </a:r>
            <a:r>
              <a:rPr lang="zh-CN" altLang="en-US" sz="2000" dirty="0" smtClean="0"/>
              <a:t>或</a:t>
            </a:r>
            <a:r>
              <a:rPr lang="en-US" altLang="zh-CN" sz="2000" dirty="0" smtClean="0"/>
              <a:t>《</a:t>
            </a:r>
            <a:r>
              <a:rPr lang="zh-CN" altLang="en-US" sz="2000" dirty="0" smtClean="0"/>
              <a:t>孕产妇保健手册</a:t>
            </a:r>
            <a:r>
              <a:rPr lang="en-US" altLang="zh-CN" sz="2000" dirty="0" smtClean="0"/>
              <a:t>》</a:t>
            </a:r>
            <a:r>
              <a:rPr lang="zh-CN" altLang="en-US" sz="2000" dirty="0" smtClean="0"/>
              <a:t>顺序标注评估结果和评估日期。</a:t>
            </a:r>
            <a:endParaRPr lang="en-US" altLang="zh-CN" sz="2000" dirty="0" smtClean="0"/>
          </a:p>
          <a:p>
            <a:endParaRPr lang="en-US" altLang="zh-CN" sz="2000" dirty="0" smtClean="0"/>
          </a:p>
          <a:p>
            <a:r>
              <a:rPr lang="zh-CN" altLang="en-US" sz="2000" dirty="0" smtClean="0"/>
              <a:t>在妊娠</a:t>
            </a:r>
            <a:r>
              <a:rPr lang="en-US" altLang="zh-CN" sz="2000" dirty="0" smtClean="0"/>
              <a:t>28</a:t>
            </a:r>
            <a:r>
              <a:rPr lang="zh-CN" altLang="en-US" sz="2000" dirty="0" smtClean="0"/>
              <a:t>周、</a:t>
            </a:r>
            <a:r>
              <a:rPr lang="en-US" altLang="zh-CN" sz="2000" dirty="0" smtClean="0"/>
              <a:t>34</a:t>
            </a:r>
            <a:r>
              <a:rPr lang="zh-CN" altLang="en-US" sz="2000" dirty="0" smtClean="0"/>
              <a:t>周、</a:t>
            </a:r>
            <a:r>
              <a:rPr lang="en-US" altLang="zh-CN" sz="2000" dirty="0" smtClean="0"/>
              <a:t>37</a:t>
            </a:r>
            <a:r>
              <a:rPr lang="zh-CN" altLang="en-US" sz="2000" dirty="0" smtClean="0"/>
              <a:t>周、住院临产各期应常规复评一次。</a:t>
            </a:r>
            <a:endParaRPr lang="en-US" altLang="zh-CN" sz="2000" dirty="0" smtClean="0"/>
          </a:p>
          <a:p>
            <a:endParaRPr lang="en-US" altLang="zh-CN" sz="2000" dirty="0" smtClean="0"/>
          </a:p>
          <a:p>
            <a:pPr>
              <a:buNone/>
            </a:pPr>
            <a:r>
              <a:rPr lang="zh-CN" altLang="en-US" sz="2000" dirty="0" smtClean="0"/>
              <a:t>   </a:t>
            </a:r>
            <a:endParaRPr lang="en-US" altLang="zh-CN" sz="2000" dirty="0" smtClean="0"/>
          </a:p>
          <a:p>
            <a:pPr>
              <a:buNone/>
            </a:pPr>
            <a:endParaRPr lang="zh-CN" altLang="en-US" sz="20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741805" y="906145"/>
            <a:ext cx="5998845" cy="5852160"/>
          </a:xfrm>
          <a:prstGeom prst="rect">
            <a:avLst/>
          </a:prstGeom>
        </p:spPr>
      </p:pic>
      <p:pic>
        <p:nvPicPr>
          <p:cNvPr id="5" name="图片 4"/>
          <p:cNvPicPr>
            <a:picLocks noChangeAspect="1"/>
          </p:cNvPicPr>
          <p:nvPr/>
        </p:nvPicPr>
        <p:blipFill>
          <a:blip r:embed="rId3"/>
          <a:stretch>
            <a:fillRect/>
          </a:stretch>
        </p:blipFill>
        <p:spPr>
          <a:xfrm>
            <a:off x="1741805" y="392430"/>
            <a:ext cx="1214120" cy="51371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500042"/>
            <a:ext cx="8229600" cy="1143000"/>
          </a:xfrm>
        </p:spPr>
        <p:txBody>
          <a:bodyPr>
            <a:normAutofit/>
          </a:bodyPr>
          <a:lstStyle/>
          <a:p>
            <a:r>
              <a:rPr lang="zh-CN" altLang="en-US" sz="2800" dirty="0" smtClean="0"/>
              <a:t>医疗机构对高危人群分级分类管理职责</a:t>
            </a:r>
            <a:endParaRPr lang="zh-CN" altLang="en-US" sz="2800" dirty="0"/>
          </a:p>
        </p:txBody>
      </p:sp>
      <p:sp>
        <p:nvSpPr>
          <p:cNvPr id="3" name="内容占位符 2"/>
          <p:cNvSpPr>
            <a:spLocks noGrp="1"/>
          </p:cNvSpPr>
          <p:nvPr>
            <p:ph idx="1"/>
          </p:nvPr>
        </p:nvSpPr>
        <p:spPr>
          <a:xfrm>
            <a:off x="428596" y="1357298"/>
            <a:ext cx="8258204" cy="4857784"/>
          </a:xfrm>
        </p:spPr>
        <p:txBody>
          <a:bodyPr>
            <a:normAutofit/>
          </a:bodyPr>
          <a:lstStyle/>
          <a:p>
            <a:r>
              <a:rPr lang="zh-CN" altLang="en-US" sz="2000" dirty="0" smtClean="0"/>
              <a:t>“黄色”</a:t>
            </a:r>
            <a:r>
              <a:rPr lang="en-US" altLang="zh-CN" sz="2000" dirty="0" smtClean="0"/>
              <a:t>(</a:t>
            </a:r>
            <a:r>
              <a:rPr lang="zh-CN" altLang="en-US" sz="2000" dirty="0" smtClean="0"/>
              <a:t>一般风险</a:t>
            </a:r>
            <a:r>
              <a:rPr lang="en-US" altLang="zh-CN" sz="2000" dirty="0" smtClean="0"/>
              <a:t>)</a:t>
            </a:r>
            <a:r>
              <a:rPr lang="zh-CN" altLang="en-US" sz="2000" dirty="0" smtClean="0"/>
              <a:t> </a:t>
            </a:r>
            <a:r>
              <a:rPr lang="en-US" altLang="zh-CN" sz="2000" dirty="0" smtClean="0"/>
              <a:t>:</a:t>
            </a:r>
            <a:r>
              <a:rPr lang="zh-CN" altLang="en-US" sz="2000" dirty="0" smtClean="0"/>
              <a:t>应当建议其在</a:t>
            </a:r>
            <a:r>
              <a:rPr lang="zh-CN" altLang="en-US" sz="2000" dirty="0" smtClean="0">
                <a:solidFill>
                  <a:srgbClr val="FF0000"/>
                </a:solidFill>
              </a:rPr>
              <a:t>二级以上医疗机构</a:t>
            </a:r>
            <a:r>
              <a:rPr lang="zh-CN" altLang="en-US" sz="2000" dirty="0" smtClean="0"/>
              <a:t>接受孕产期保健和住院分娩</a:t>
            </a:r>
            <a:r>
              <a:rPr lang="en-US" altLang="zh-CN" sz="2000" dirty="0" smtClean="0"/>
              <a:t>,</a:t>
            </a:r>
            <a:r>
              <a:rPr lang="zh-CN" altLang="en-US" sz="2000" dirty="0" smtClean="0"/>
              <a:t>如有异常，应当尽快转诊到三级医疗机构。</a:t>
            </a:r>
            <a:endParaRPr lang="en-US" altLang="zh-CN" sz="2000" dirty="0" smtClean="0"/>
          </a:p>
          <a:p>
            <a:pPr>
              <a:buNone/>
            </a:pPr>
            <a:endParaRPr lang="en-US" altLang="zh-CN" sz="2000" dirty="0" smtClean="0"/>
          </a:p>
          <a:p>
            <a:r>
              <a:rPr lang="zh-CN" altLang="en-US" sz="2000" dirty="0" smtClean="0"/>
              <a:t>“橙色”（较高风险）</a:t>
            </a:r>
            <a:r>
              <a:rPr lang="en-US" altLang="zh-CN" sz="2000" dirty="0" smtClean="0"/>
              <a:t>:</a:t>
            </a:r>
            <a:r>
              <a:rPr lang="zh-CN" altLang="en-US" sz="2000" dirty="0" smtClean="0"/>
              <a:t>应当建议其在</a:t>
            </a:r>
            <a:r>
              <a:rPr lang="zh-CN" altLang="en-US" sz="2000" dirty="0" smtClean="0">
                <a:solidFill>
                  <a:srgbClr val="FF0000"/>
                </a:solidFill>
              </a:rPr>
              <a:t>县级及以上危重孕产妇救治中心</a:t>
            </a:r>
            <a:r>
              <a:rPr lang="zh-CN" altLang="en-US" sz="2000" dirty="0" smtClean="0"/>
              <a:t>接受孕产期保健服务，有条件的原则上应当在</a:t>
            </a:r>
            <a:r>
              <a:rPr lang="zh-CN" altLang="en-US" sz="2000" dirty="0" smtClean="0">
                <a:solidFill>
                  <a:srgbClr val="FF0000"/>
                </a:solidFill>
              </a:rPr>
              <a:t>三级医疗机构</a:t>
            </a:r>
            <a:r>
              <a:rPr lang="zh-CN" altLang="en-US" sz="2000" dirty="0" smtClean="0"/>
              <a:t>住院分娩。</a:t>
            </a:r>
            <a:endParaRPr lang="en-US" altLang="zh-CN" sz="2000" dirty="0" smtClean="0"/>
          </a:p>
          <a:p>
            <a:endParaRPr lang="zh-CN" altLang="en-US" sz="2000" dirty="0" smtClean="0"/>
          </a:p>
          <a:p>
            <a:r>
              <a:rPr lang="zh-CN" altLang="en-US" sz="2000" dirty="0" smtClean="0"/>
              <a:t>“红色”（高风险）</a:t>
            </a:r>
            <a:r>
              <a:rPr lang="en-US" altLang="zh-CN" sz="2000" dirty="0" smtClean="0"/>
              <a:t>:</a:t>
            </a:r>
            <a:r>
              <a:rPr lang="zh-CN" altLang="en-US" sz="2000" dirty="0" smtClean="0"/>
              <a:t>应当建议其尽快到</a:t>
            </a:r>
            <a:r>
              <a:rPr lang="zh-CN" altLang="en-US" sz="2000" dirty="0" smtClean="0">
                <a:solidFill>
                  <a:srgbClr val="FF0000"/>
                </a:solidFill>
              </a:rPr>
              <a:t>三级医疗机构</a:t>
            </a:r>
            <a:r>
              <a:rPr lang="zh-CN" altLang="en-US" sz="2000" dirty="0" smtClean="0"/>
              <a:t>接受评估以明确是否适宜继续妊娠。如适宜继续妊娠，应当建议其在</a:t>
            </a:r>
            <a:r>
              <a:rPr lang="zh-CN" altLang="en-US" sz="2000" dirty="0" smtClean="0">
                <a:solidFill>
                  <a:srgbClr val="FF0000"/>
                </a:solidFill>
              </a:rPr>
              <a:t>县级及以上危重孕产妇救治中心</a:t>
            </a:r>
            <a:r>
              <a:rPr lang="zh-CN" altLang="en-US" sz="2000" dirty="0" smtClean="0"/>
              <a:t>接受孕产期保健服务，原则上应当在三级医疗保健机构住院分娩。</a:t>
            </a:r>
            <a:endParaRPr lang="en-US" altLang="zh-CN" sz="2000" dirty="0" smtClean="0"/>
          </a:p>
          <a:p>
            <a:pPr>
              <a:buNone/>
            </a:pPr>
            <a:endParaRPr lang="en-US" altLang="zh-CN" sz="2000" dirty="0" smtClean="0"/>
          </a:p>
          <a:p>
            <a:r>
              <a:rPr lang="zh-CN" altLang="en-US" sz="2000" dirty="0" smtClean="0"/>
              <a:t>“紫色”（患有传染病）</a:t>
            </a:r>
            <a:r>
              <a:rPr lang="en-US" altLang="zh-CN" sz="2000" dirty="0" smtClean="0"/>
              <a:t>:</a:t>
            </a:r>
            <a:r>
              <a:rPr lang="zh-CN" altLang="en-US" sz="2000" dirty="0" smtClean="0"/>
              <a:t>按照传染病防治相关要求进行管理，落实预防艾滋病、梅毒和乙肝母婴传播综合干预等措施。</a:t>
            </a:r>
            <a:endParaRPr lang="en-US" altLang="zh-CN" sz="2000"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699260" y="855980"/>
            <a:ext cx="6028690" cy="5748020"/>
          </a:xfrm>
          <a:prstGeom prst="rect">
            <a:avLst/>
          </a:prstGeom>
        </p:spPr>
      </p:pic>
      <p:pic>
        <p:nvPicPr>
          <p:cNvPr id="5" name="图片 4"/>
          <p:cNvPicPr>
            <a:picLocks noChangeAspect="1"/>
          </p:cNvPicPr>
          <p:nvPr/>
        </p:nvPicPr>
        <p:blipFill>
          <a:blip r:embed="rId3"/>
          <a:stretch>
            <a:fillRect/>
          </a:stretch>
        </p:blipFill>
        <p:spPr>
          <a:xfrm>
            <a:off x="1699260" y="274955"/>
            <a:ext cx="6028690" cy="5810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500042"/>
            <a:ext cx="8229600" cy="1143000"/>
          </a:xfrm>
        </p:spPr>
        <p:txBody>
          <a:bodyPr>
            <a:normAutofit/>
          </a:bodyPr>
          <a:lstStyle/>
          <a:p>
            <a:r>
              <a:rPr lang="zh-CN" altLang="en-US" sz="2800" dirty="0" smtClean="0"/>
              <a:t>医疗机构落实高危专案管理职责</a:t>
            </a:r>
            <a:endParaRPr lang="zh-CN" altLang="en-US" sz="2800" dirty="0"/>
          </a:p>
        </p:txBody>
      </p:sp>
      <p:sp>
        <p:nvSpPr>
          <p:cNvPr id="3" name="内容占位符 2"/>
          <p:cNvSpPr>
            <a:spLocks noGrp="1"/>
          </p:cNvSpPr>
          <p:nvPr>
            <p:ph idx="1"/>
          </p:nvPr>
        </p:nvSpPr>
        <p:spPr>
          <a:xfrm>
            <a:off x="500034" y="1500174"/>
            <a:ext cx="8229600" cy="4686320"/>
          </a:xfrm>
        </p:spPr>
        <p:txBody>
          <a:bodyPr>
            <a:normAutofit/>
          </a:bodyPr>
          <a:lstStyle/>
          <a:p>
            <a:r>
              <a:rPr lang="zh-CN" altLang="en-US" sz="2000" dirty="0" smtClean="0"/>
              <a:t>“橙色”、“红色”和“紫色”的孕产妇作为重点人群纳入高危孕产妇专案管理。</a:t>
            </a:r>
            <a:endParaRPr lang="en-US" altLang="zh-CN" sz="2000" dirty="0" smtClean="0"/>
          </a:p>
          <a:p>
            <a:endParaRPr lang="en-US" altLang="zh-CN" sz="2000" dirty="0" smtClean="0"/>
          </a:p>
          <a:p>
            <a:r>
              <a:rPr lang="zh-CN" altLang="en-US" sz="2000" dirty="0" smtClean="0"/>
              <a:t>“橙色”、“红色”的孕产妇，医疗机构应当填写</a:t>
            </a:r>
            <a:r>
              <a:rPr lang="en-US" altLang="zh-CN" sz="2000" dirty="0" smtClean="0">
                <a:solidFill>
                  <a:srgbClr val="FF0000"/>
                </a:solidFill>
              </a:rPr>
              <a:t>《</a:t>
            </a:r>
            <a:r>
              <a:rPr lang="zh-CN" altLang="en-US" sz="2000" dirty="0" smtClean="0">
                <a:solidFill>
                  <a:srgbClr val="FF0000"/>
                </a:solidFill>
              </a:rPr>
              <a:t>孕产妇妊娠风险评估分级报告单</a:t>
            </a:r>
            <a:r>
              <a:rPr lang="en-US" altLang="zh-CN" sz="2000" dirty="0" smtClean="0">
                <a:solidFill>
                  <a:srgbClr val="FF0000"/>
                </a:solidFill>
              </a:rPr>
              <a:t>》</a:t>
            </a:r>
            <a:r>
              <a:rPr lang="zh-CN" altLang="en-US" sz="2000" dirty="0" smtClean="0">
                <a:solidFill>
                  <a:srgbClr val="FF0000"/>
                </a:solidFill>
              </a:rPr>
              <a:t>（附件</a:t>
            </a:r>
            <a:r>
              <a:rPr lang="en-US" altLang="zh-CN" sz="2000" dirty="0" smtClean="0">
                <a:solidFill>
                  <a:srgbClr val="FF0000"/>
                </a:solidFill>
              </a:rPr>
              <a:t>5</a:t>
            </a:r>
            <a:r>
              <a:rPr lang="zh-CN" altLang="en-US" sz="2000" dirty="0" smtClean="0">
                <a:solidFill>
                  <a:srgbClr val="FF0000"/>
                </a:solidFill>
              </a:rPr>
              <a:t>）</a:t>
            </a:r>
            <a:r>
              <a:rPr lang="zh-CN" altLang="en-US" sz="2000" dirty="0" smtClean="0"/>
              <a:t>，分别在</a:t>
            </a:r>
            <a:r>
              <a:rPr lang="en-US" altLang="zh-CN" sz="2000" dirty="0" smtClean="0">
                <a:solidFill>
                  <a:srgbClr val="FF0000"/>
                </a:solidFill>
              </a:rPr>
              <a:t>3</a:t>
            </a:r>
            <a:r>
              <a:rPr lang="zh-CN" altLang="en-US" sz="2000" dirty="0" smtClean="0">
                <a:solidFill>
                  <a:srgbClr val="FF0000"/>
                </a:solidFill>
              </a:rPr>
              <a:t>日</a:t>
            </a:r>
            <a:r>
              <a:rPr lang="zh-CN" altLang="en-US" sz="2000" dirty="0" smtClean="0"/>
              <a:t>、</a:t>
            </a:r>
            <a:r>
              <a:rPr lang="en-US" altLang="zh-CN" sz="2000" dirty="0" smtClean="0">
                <a:solidFill>
                  <a:srgbClr val="FF0000"/>
                </a:solidFill>
              </a:rPr>
              <a:t>24</a:t>
            </a:r>
            <a:r>
              <a:rPr lang="zh-CN" altLang="en-US" sz="2000" dirty="0" smtClean="0">
                <a:solidFill>
                  <a:srgbClr val="FF0000"/>
                </a:solidFill>
              </a:rPr>
              <a:t>小时</a:t>
            </a:r>
            <a:r>
              <a:rPr lang="zh-CN" altLang="en-US" sz="2000" dirty="0" smtClean="0"/>
              <a:t>内报送辖区妇幼保健机构并与上级危重孕产妇救治中心共同研究制订个性化管理方案。</a:t>
            </a:r>
            <a:endParaRPr lang="en-US" altLang="zh-CN" sz="2000" dirty="0" smtClean="0"/>
          </a:p>
          <a:p>
            <a:endParaRPr lang="en-US" altLang="zh-CN" sz="2000" dirty="0" smtClean="0"/>
          </a:p>
          <a:p>
            <a:r>
              <a:rPr lang="zh-CN" altLang="en-US" sz="2000" dirty="0" smtClean="0"/>
              <a:t>保证专人专案、全程管理、动态监管、集中救治，确保做到“发现一例、登记一例、报告一例、管理一例、救治一例”。</a:t>
            </a:r>
            <a:endParaRPr lang="en-US" altLang="zh-CN" sz="2000" dirty="0" smtClean="0"/>
          </a:p>
          <a:p>
            <a:endParaRPr lang="en-US" altLang="zh-CN" sz="2000" dirty="0" smtClean="0"/>
          </a:p>
          <a:p>
            <a:r>
              <a:rPr lang="zh-CN" altLang="en-US" sz="2000" dirty="0" smtClean="0"/>
              <a:t>患有可能危及生命的疾病不宜继续妊娠的孕妇，应当由副主任及以上任职资格的医师进行评估和确诊，告知本人继续妊娠风险，提出科学严谨的医学建议。</a:t>
            </a:r>
            <a:endParaRPr lang="zh-CN" altLang="en-US"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439545" y="360680"/>
            <a:ext cx="6362700" cy="61671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500042"/>
            <a:ext cx="8229600" cy="1143000"/>
          </a:xfrm>
        </p:spPr>
        <p:txBody>
          <a:bodyPr>
            <a:normAutofit/>
          </a:bodyPr>
          <a:lstStyle/>
          <a:p>
            <a:r>
              <a:rPr lang="zh-CN" altLang="en-US" sz="2800" dirty="0" smtClean="0"/>
              <a:t>危急重症转诊救治绿色通道</a:t>
            </a:r>
            <a:endParaRPr lang="zh-CN" altLang="en-US" sz="2800" dirty="0"/>
          </a:p>
        </p:txBody>
      </p:sp>
      <p:sp>
        <p:nvSpPr>
          <p:cNvPr id="3" name="内容占位符 2"/>
          <p:cNvSpPr>
            <a:spLocks noGrp="1"/>
          </p:cNvSpPr>
          <p:nvPr>
            <p:ph idx="1"/>
          </p:nvPr>
        </p:nvSpPr>
        <p:spPr/>
        <p:txBody>
          <a:bodyPr>
            <a:normAutofit/>
          </a:bodyPr>
          <a:lstStyle/>
          <a:p>
            <a:r>
              <a:rPr lang="zh-CN" altLang="en-US" sz="2000" dirty="0" smtClean="0"/>
              <a:t>具备转运条件的，医疗机构对需要转诊的危重孕产妇和新生儿，及时安排医务人员携带急救用品、相关病历资料</a:t>
            </a:r>
            <a:r>
              <a:rPr lang="zh-CN" altLang="en-US" sz="2000" dirty="0" smtClean="0">
                <a:solidFill>
                  <a:srgbClr val="FF0000"/>
                </a:solidFill>
              </a:rPr>
              <a:t>随车护送转诊</a:t>
            </a:r>
            <a:r>
              <a:rPr lang="zh-CN" altLang="en-US" sz="2000" dirty="0" smtClean="0"/>
              <a:t>至上级危重孕产妇和新生儿救治中心。同时填写</a:t>
            </a:r>
            <a:r>
              <a:rPr lang="zh-CN" altLang="en-US" sz="2000" dirty="0" smtClean="0">
                <a:solidFill>
                  <a:srgbClr val="FF0000"/>
                </a:solidFill>
              </a:rPr>
              <a:t>一式两份</a:t>
            </a:r>
            <a:r>
              <a:rPr lang="en-US" altLang="zh-CN" sz="2000" dirty="0" smtClean="0">
                <a:solidFill>
                  <a:srgbClr val="FF0000"/>
                </a:solidFill>
              </a:rPr>
              <a:t>《</a:t>
            </a:r>
            <a:r>
              <a:rPr lang="zh-CN" altLang="en-US" sz="2000" dirty="0" smtClean="0">
                <a:solidFill>
                  <a:srgbClr val="FF0000"/>
                </a:solidFill>
              </a:rPr>
              <a:t>安徽省危重孕产妇转诊单</a:t>
            </a:r>
            <a:r>
              <a:rPr lang="en-US" altLang="zh-CN" sz="2000" dirty="0" smtClean="0">
                <a:solidFill>
                  <a:srgbClr val="FF0000"/>
                </a:solidFill>
              </a:rPr>
              <a:t>》</a:t>
            </a:r>
            <a:r>
              <a:rPr lang="zh-CN" altLang="en-US" sz="2000" dirty="0" smtClean="0">
                <a:solidFill>
                  <a:srgbClr val="FF0000"/>
                </a:solidFill>
              </a:rPr>
              <a:t>（附件</a:t>
            </a:r>
            <a:r>
              <a:rPr lang="en-US" altLang="zh-CN" sz="2000" dirty="0" smtClean="0">
                <a:solidFill>
                  <a:srgbClr val="FF0000"/>
                </a:solidFill>
              </a:rPr>
              <a:t>7</a:t>
            </a:r>
            <a:r>
              <a:rPr lang="zh-CN" altLang="en-US" sz="2000" dirty="0" smtClean="0">
                <a:solidFill>
                  <a:srgbClr val="FF0000"/>
                </a:solidFill>
              </a:rPr>
              <a:t>），</a:t>
            </a:r>
            <a:r>
              <a:rPr lang="zh-CN" altLang="en-US" sz="2000" dirty="0" smtClean="0"/>
              <a:t>一份转出单位保留，一份随高危孕产妇至接诊医院。如孕产妇及家属不同意转诊或另行选择转诊单位，需在病历上注明拒绝转诊或自愿转至某医院，同时签字确认。</a:t>
            </a:r>
            <a:endParaRPr lang="en-US" altLang="zh-CN" sz="2000" dirty="0" smtClean="0"/>
          </a:p>
          <a:p>
            <a:endParaRPr lang="en-US" altLang="zh-CN" sz="2000" dirty="0" smtClean="0"/>
          </a:p>
          <a:p>
            <a:r>
              <a:rPr lang="zh-CN" altLang="en-US" sz="2000" dirty="0" smtClean="0"/>
              <a:t>不具备转运条件的，上级危重孕产妇和新生儿救治中心应当通过电话、视频等远程指导或派员赴现场会诊、指导。</a:t>
            </a:r>
            <a:endParaRPr lang="zh-CN" altLang="en-US" sz="2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668145" y="344170"/>
            <a:ext cx="6224270" cy="6249670"/>
          </a:xfrm>
          <a:prstGeom prst="rect">
            <a:avLst/>
          </a:prstGeom>
        </p:spPr>
      </p:pic>
      <p:pic>
        <p:nvPicPr>
          <p:cNvPr id="5" name="图片 4"/>
          <p:cNvPicPr>
            <a:picLocks noChangeAspect="1"/>
          </p:cNvPicPr>
          <p:nvPr/>
        </p:nvPicPr>
        <p:blipFill>
          <a:blip r:embed="rId3"/>
          <a:stretch>
            <a:fillRect/>
          </a:stretch>
        </p:blipFill>
        <p:spPr>
          <a:xfrm>
            <a:off x="4252595" y="3333750"/>
            <a:ext cx="638175" cy="190500"/>
          </a:xfrm>
          <a:prstGeom prst="rect">
            <a:avLst/>
          </a:prstGeom>
        </p:spPr>
      </p:pic>
      <p:pic>
        <p:nvPicPr>
          <p:cNvPr id="6" name="图片 5"/>
          <p:cNvPicPr>
            <a:picLocks noChangeAspect="1"/>
          </p:cNvPicPr>
          <p:nvPr/>
        </p:nvPicPr>
        <p:blipFill>
          <a:blip r:embed="rId3"/>
          <a:stretch>
            <a:fillRect/>
          </a:stretch>
        </p:blipFill>
        <p:spPr>
          <a:xfrm>
            <a:off x="1783080" y="422275"/>
            <a:ext cx="638175" cy="1905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00042"/>
            <a:ext cx="8229600" cy="1143000"/>
          </a:xfrm>
        </p:spPr>
        <p:txBody>
          <a:bodyPr>
            <a:normAutofit/>
          </a:bodyPr>
          <a:lstStyle/>
          <a:p>
            <a:r>
              <a:rPr lang="zh-CN" altLang="en-US" sz="3200" dirty="0" smtClean="0"/>
              <a:t>建立个案报告机制</a:t>
            </a:r>
            <a:endParaRPr lang="zh-CN" altLang="en-US" sz="3200" dirty="0"/>
          </a:p>
        </p:txBody>
      </p:sp>
      <p:sp>
        <p:nvSpPr>
          <p:cNvPr id="3" name="内容占位符 2"/>
          <p:cNvSpPr>
            <a:spLocks noGrp="1"/>
          </p:cNvSpPr>
          <p:nvPr>
            <p:ph idx="1"/>
          </p:nvPr>
        </p:nvSpPr>
        <p:spPr/>
        <p:txBody>
          <a:bodyPr>
            <a:normAutofit/>
          </a:bodyPr>
          <a:lstStyle/>
          <a:p>
            <a:r>
              <a:rPr lang="en-US" altLang="zh-CN" sz="2000" dirty="0" smtClean="0"/>
              <a:t>《</a:t>
            </a:r>
            <a:r>
              <a:rPr lang="zh-CN" altLang="en-US" sz="2000" dirty="0" smtClean="0"/>
              <a:t>安徽省孕产妇妊娠风险筛查与评估季报表</a:t>
            </a:r>
            <a:r>
              <a:rPr lang="en-US" altLang="zh-CN" sz="2000" dirty="0" smtClean="0"/>
              <a:t>》</a:t>
            </a:r>
            <a:r>
              <a:rPr lang="zh-CN" altLang="en-US" sz="2000" dirty="0" smtClean="0"/>
              <a:t>（附件</a:t>
            </a:r>
            <a:r>
              <a:rPr lang="en-US" altLang="zh-CN" sz="2000" dirty="0" smtClean="0"/>
              <a:t>8</a:t>
            </a:r>
            <a:r>
              <a:rPr lang="zh-CN" altLang="en-US" sz="2000" dirty="0" smtClean="0"/>
              <a:t>）：市级于</a:t>
            </a:r>
            <a:r>
              <a:rPr lang="zh-CN" altLang="en-US" sz="2000" dirty="0" smtClean="0">
                <a:solidFill>
                  <a:srgbClr val="FF0000"/>
                </a:solidFill>
              </a:rPr>
              <a:t>每季度第一月</a:t>
            </a:r>
            <a:r>
              <a:rPr lang="en-US" altLang="zh-CN" sz="2000" dirty="0" smtClean="0">
                <a:solidFill>
                  <a:srgbClr val="FF0000"/>
                </a:solidFill>
              </a:rPr>
              <a:t>20</a:t>
            </a:r>
            <a:r>
              <a:rPr lang="zh-CN" altLang="en-US" sz="2000" dirty="0" smtClean="0">
                <a:solidFill>
                  <a:srgbClr val="FF0000"/>
                </a:solidFill>
              </a:rPr>
              <a:t>日前</a:t>
            </a:r>
            <a:r>
              <a:rPr lang="zh-CN" altLang="en-US" sz="2000" dirty="0" smtClean="0"/>
              <a:t>上报，县级于每季度第一月</a:t>
            </a:r>
            <a:r>
              <a:rPr lang="en-US" altLang="zh-CN" sz="2000" dirty="0" smtClean="0"/>
              <a:t>10</a:t>
            </a:r>
            <a:r>
              <a:rPr lang="zh-CN" altLang="en-US" sz="2000" dirty="0" smtClean="0"/>
              <a:t>日前上报。</a:t>
            </a:r>
            <a:endParaRPr lang="en-US" altLang="zh-CN" sz="2000" dirty="0" smtClean="0"/>
          </a:p>
          <a:p>
            <a:endParaRPr lang="en-US" altLang="zh-CN" sz="2000" dirty="0" smtClean="0"/>
          </a:p>
          <a:p>
            <a:r>
              <a:rPr lang="zh-CN" altLang="en-US" sz="2000" dirty="0" smtClean="0"/>
              <a:t>孕产妇死亡个案月报，医疗机构发现孕产妇死亡或危重孕产妇放弃治疗非医嘱离院的，应当第一时间通报辖区县级妇幼保健机构，县级妇幼保健机构组织人员核查情况后，于</a:t>
            </a:r>
            <a:r>
              <a:rPr lang="zh-CN" altLang="en-US" sz="2000" dirty="0" smtClean="0">
                <a:solidFill>
                  <a:srgbClr val="FF0000"/>
                </a:solidFill>
              </a:rPr>
              <a:t>每月</a:t>
            </a:r>
            <a:r>
              <a:rPr lang="en-US" altLang="zh-CN" sz="2000" dirty="0" smtClean="0">
                <a:solidFill>
                  <a:srgbClr val="FF0000"/>
                </a:solidFill>
              </a:rPr>
              <a:t>10</a:t>
            </a:r>
            <a:r>
              <a:rPr lang="zh-CN" altLang="en-US" sz="2000" dirty="0" smtClean="0">
                <a:solidFill>
                  <a:srgbClr val="FF0000"/>
                </a:solidFill>
              </a:rPr>
              <a:t>日前</a:t>
            </a:r>
            <a:r>
              <a:rPr lang="zh-CN" altLang="en-US" sz="2000" dirty="0" smtClean="0"/>
              <a:t>通过全国妇幼卫生年报信息系统上报死亡个案。</a:t>
            </a:r>
            <a:endParaRPr lang="en-US" altLang="zh-CN" sz="2000" dirty="0" smtClean="0"/>
          </a:p>
          <a:p>
            <a:endParaRPr lang="en-US" altLang="zh-CN" sz="2000" dirty="0" smtClean="0"/>
          </a:p>
          <a:p>
            <a:r>
              <a:rPr lang="zh-CN" altLang="en-US" sz="2000" dirty="0" smtClean="0"/>
              <a:t>及时组织孕产妇死亡病例评审，进行集中通报。</a:t>
            </a:r>
            <a:endParaRPr lang="zh-CN" altLang="en-US"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457200" y="361315"/>
            <a:ext cx="8505825" cy="592518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66"/>
            <a:ext cx="8229600" cy="1143000"/>
          </a:xfrm>
        </p:spPr>
        <p:txBody>
          <a:bodyPr>
            <a:normAutofit/>
          </a:bodyPr>
          <a:lstStyle/>
          <a:p>
            <a:r>
              <a:rPr lang="zh-CN" altLang="en-US" sz="3600" dirty="0" smtClean="0"/>
              <a:t>目的</a:t>
            </a:r>
            <a:endParaRPr lang="zh-CN" altLang="en-US" sz="3600" dirty="0"/>
          </a:p>
        </p:txBody>
      </p:sp>
      <p:sp>
        <p:nvSpPr>
          <p:cNvPr id="3" name="内容占位符 2"/>
          <p:cNvSpPr>
            <a:spLocks noGrp="1"/>
          </p:cNvSpPr>
          <p:nvPr>
            <p:ph idx="1"/>
          </p:nvPr>
        </p:nvSpPr>
        <p:spPr>
          <a:xfrm>
            <a:off x="142844" y="1571612"/>
            <a:ext cx="8858280" cy="4686320"/>
          </a:xfrm>
        </p:spPr>
        <p:txBody>
          <a:bodyPr/>
          <a:lstStyle/>
          <a:p>
            <a:endParaRPr lang="zh-CN" altLang="en-US" dirty="0" smtClean="0"/>
          </a:p>
          <a:p>
            <a:r>
              <a:rPr lang="zh-CN" altLang="en-US" sz="2800" dirty="0" smtClean="0"/>
              <a:t>为预防和减少孕产妇和婴儿死亡，切实保障母婴安全</a:t>
            </a:r>
            <a:endParaRPr lang="en-US" altLang="zh-CN" sz="2800" dirty="0" smtClean="0"/>
          </a:p>
          <a:p>
            <a:pPr>
              <a:buNone/>
            </a:pPr>
            <a:endParaRPr lang="en-US" altLang="zh-CN" sz="2800" dirty="0" smtClean="0"/>
          </a:p>
          <a:p>
            <a:r>
              <a:rPr lang="zh-CN" altLang="en-US" sz="2800" dirty="0" smtClean="0"/>
              <a:t>保障全面两孩政策实施</a:t>
            </a:r>
            <a:endParaRPr lang="zh-CN" altLang="en-US" sz="2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ln w="10160">
                  <a:solidFill>
                    <a:schemeClr val="accent5"/>
                  </a:solidFill>
                  <a:prstDash val="solid"/>
                </a:ln>
                <a:solidFill>
                  <a:srgbClr val="FFFFFF"/>
                </a:solidFill>
                <a:effectLst>
                  <a:glow rad="63500">
                    <a:schemeClr val="accent5">
                      <a:satMod val="175000"/>
                      <a:alpha val="40000"/>
                    </a:schemeClr>
                  </a:glow>
                  <a:outerShdw blurRad="50800" dist="38100" dir="2700000" algn="tl" rotWithShape="0">
                    <a:prstClr val="black">
                      <a:alpha val="40000"/>
                    </a:prstClr>
                  </a:outerShdw>
                </a:effectLst>
              </a:rPr>
              <a:t>Thank  you  for  listening !</a:t>
            </a:r>
          </a:p>
        </p:txBody>
      </p:sp>
      <p:pic>
        <p:nvPicPr>
          <p:cNvPr id="8" name="内容占位符 7" descr="人头 341"/>
          <p:cNvPicPr>
            <a:picLocks noGrp="1" noChangeAspect="1"/>
          </p:cNvPicPr>
          <p:nvPr>
            <p:ph idx="1"/>
          </p:nvPr>
        </p:nvPicPr>
        <p:blipFill>
          <a:blip r:embed="rId2" cstate="print"/>
          <a:stretch>
            <a:fillRect/>
          </a:stretch>
        </p:blipFill>
        <p:spPr>
          <a:xfrm>
            <a:off x="1124585" y="1600200"/>
            <a:ext cx="6520815" cy="46863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
            </a:r>
            <a:br>
              <a:rPr lang="zh-CN" altLang="en-US" dirty="0" smtClean="0"/>
            </a:br>
            <a:r>
              <a:rPr lang="zh-CN" altLang="en-US" sz="3600" dirty="0" smtClean="0"/>
              <a:t> 全面开展妊娠风险筛查与评估</a:t>
            </a:r>
            <a:endParaRPr lang="zh-CN" altLang="en-US" sz="3600" dirty="0"/>
          </a:p>
        </p:txBody>
      </p:sp>
      <p:sp>
        <p:nvSpPr>
          <p:cNvPr id="3" name="内容占位符 2"/>
          <p:cNvSpPr>
            <a:spLocks noGrp="1"/>
          </p:cNvSpPr>
          <p:nvPr>
            <p:ph idx="1"/>
          </p:nvPr>
        </p:nvSpPr>
        <p:spPr/>
        <p:txBody>
          <a:bodyPr/>
          <a:lstStyle/>
          <a:p>
            <a:pPr>
              <a:buNone/>
            </a:pPr>
            <a:r>
              <a:rPr lang="zh-CN" altLang="en-US" dirty="0" smtClean="0"/>
              <a:t>                              </a:t>
            </a:r>
          </a:p>
          <a:p>
            <a:pPr>
              <a:buNone/>
            </a:pPr>
            <a:r>
              <a:rPr lang="zh-CN" altLang="en-US" dirty="0" smtClean="0"/>
              <a:t>                          </a:t>
            </a:r>
            <a:r>
              <a:rPr lang="zh-CN" altLang="en-US" sz="2800" dirty="0" smtClean="0"/>
              <a:t>建</a:t>
            </a:r>
            <a:r>
              <a:rPr lang="zh-CN" altLang="en-US" sz="2800" dirty="0" smtClean="0"/>
              <a:t>册机构</a:t>
            </a:r>
          </a:p>
          <a:p>
            <a:r>
              <a:rPr lang="zh-CN" altLang="en-US" sz="2800" dirty="0" smtClean="0"/>
              <a:t>筛查机构：首诊医疗机构</a:t>
            </a:r>
            <a:endParaRPr lang="en-US" altLang="zh-CN" sz="2800" dirty="0" smtClean="0"/>
          </a:p>
          <a:p>
            <a:pPr>
              <a:buNone/>
            </a:pPr>
            <a:r>
              <a:rPr lang="en-US" altLang="zh-CN" smtClean="0"/>
              <a:t>                          </a:t>
            </a:r>
            <a:r>
              <a:rPr lang="zh-CN" altLang="en-US" sz="2800" smtClean="0"/>
              <a:t>其他</a:t>
            </a:r>
            <a:r>
              <a:rPr lang="zh-CN" altLang="en-US" sz="2800" dirty="0" smtClean="0"/>
              <a:t>医疗机构</a:t>
            </a:r>
            <a:endParaRPr lang="en-US" altLang="zh-CN" sz="2800" dirty="0" smtClean="0"/>
          </a:p>
          <a:p>
            <a:pPr>
              <a:buNone/>
            </a:pPr>
            <a:endParaRPr lang="en-US" altLang="zh-CN" sz="2800" dirty="0" smtClean="0"/>
          </a:p>
          <a:p>
            <a:pPr>
              <a:buNone/>
            </a:pPr>
            <a:r>
              <a:rPr lang="en-US" altLang="zh-CN" sz="2800" dirty="0" smtClean="0"/>
              <a:t>                            </a:t>
            </a:r>
            <a:endParaRPr lang="en-US" altLang="zh-CN" dirty="0" smtClean="0"/>
          </a:p>
          <a:p>
            <a:r>
              <a:rPr lang="zh-CN" altLang="en-US" sz="2800" dirty="0" smtClean="0"/>
              <a:t>评估机构：二级以上医疗机构</a:t>
            </a:r>
            <a:endParaRPr lang="zh-CN" altLang="en-US" sz="2800" dirty="0"/>
          </a:p>
        </p:txBody>
      </p:sp>
      <p:cxnSp>
        <p:nvCxnSpPr>
          <p:cNvPr id="10" name="直接箭头连接符 9"/>
          <p:cNvCxnSpPr/>
          <p:nvPr/>
        </p:nvCxnSpPr>
        <p:spPr>
          <a:xfrm flipV="1">
            <a:off x="4857752" y="2642864"/>
            <a:ext cx="714380"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4857752" y="3071810"/>
            <a:ext cx="714380"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smtClean="0"/>
              <a:t>筛查结果：</a:t>
            </a:r>
            <a:r>
              <a:rPr lang="zh-CN" altLang="en-US" sz="2800" dirty="0" smtClean="0">
                <a:solidFill>
                  <a:srgbClr val="FF0000"/>
                </a:solidFill>
              </a:rPr>
              <a:t>阳性</a:t>
            </a:r>
            <a:r>
              <a:rPr lang="zh-CN" altLang="en-US" sz="2800" dirty="0" smtClean="0"/>
              <a:t>  </a:t>
            </a:r>
            <a:endParaRPr lang="en-US" altLang="zh-CN" sz="2800" dirty="0" smtClean="0"/>
          </a:p>
          <a:p>
            <a:pPr>
              <a:buNone/>
            </a:pPr>
            <a:r>
              <a:rPr lang="en-US" altLang="zh-CN" sz="2800" dirty="0" smtClean="0"/>
              <a:t>            </a:t>
            </a:r>
            <a:r>
              <a:rPr lang="zh-CN" altLang="en-US" sz="2800" dirty="0" smtClean="0"/>
              <a:t>对照《</a:t>
            </a:r>
            <a:r>
              <a:rPr lang="zh-CN" altLang="en-US" sz="2400" dirty="0" smtClean="0"/>
              <a:t>孕产妇妊娠风险筛查表》（附件</a:t>
            </a:r>
            <a:r>
              <a:rPr lang="en-US" altLang="zh-CN" sz="2400" dirty="0" smtClean="0"/>
              <a:t>1</a:t>
            </a:r>
            <a:r>
              <a:rPr lang="zh-CN" altLang="en-US" sz="2400" dirty="0" smtClean="0"/>
              <a:t>）</a:t>
            </a:r>
            <a:endParaRPr lang="en-US" altLang="zh-CN" sz="2400" dirty="0" smtClean="0"/>
          </a:p>
          <a:p>
            <a:pPr>
              <a:buNone/>
            </a:pPr>
            <a:endParaRPr lang="en-US" altLang="zh-CN" dirty="0" smtClean="0"/>
          </a:p>
          <a:p>
            <a:pPr>
              <a:buNone/>
            </a:pPr>
            <a:endParaRPr lang="en-US" altLang="zh-CN" dirty="0" smtClean="0"/>
          </a:p>
          <a:p>
            <a:r>
              <a:rPr lang="zh-CN" altLang="en-US" sz="2800" dirty="0" smtClean="0"/>
              <a:t>评估结果：</a:t>
            </a:r>
            <a:r>
              <a:rPr lang="zh-CN" altLang="en-US" sz="2800" dirty="0" smtClean="0">
                <a:solidFill>
                  <a:srgbClr val="00B050"/>
                </a:solidFill>
              </a:rPr>
              <a:t>绿</a:t>
            </a:r>
            <a:r>
              <a:rPr lang="zh-CN" altLang="en-US" sz="2800" dirty="0" smtClean="0">
                <a:solidFill>
                  <a:schemeClr val="tx1"/>
                </a:solidFill>
              </a:rPr>
              <a:t>（低风险）</a:t>
            </a:r>
            <a:r>
              <a:rPr lang="zh-CN" altLang="en-US" sz="2800" dirty="0" smtClean="0"/>
              <a:t>、</a:t>
            </a:r>
            <a:r>
              <a:rPr lang="zh-CN" altLang="en-US" sz="2800" dirty="0" smtClean="0">
                <a:solidFill>
                  <a:schemeClr val="accent1">
                    <a:lumMod val="60000"/>
                    <a:lumOff val="40000"/>
                  </a:schemeClr>
                </a:solidFill>
              </a:rPr>
              <a:t>黄</a:t>
            </a:r>
            <a:r>
              <a:rPr lang="zh-CN" altLang="en-US" sz="2800" dirty="0" smtClean="0">
                <a:solidFill>
                  <a:schemeClr val="tx1"/>
                </a:solidFill>
              </a:rPr>
              <a:t>（一般风险）</a:t>
            </a:r>
            <a:r>
              <a:rPr lang="zh-CN" altLang="en-US" sz="2800" dirty="0" smtClean="0"/>
              <a:t>、</a:t>
            </a:r>
            <a:r>
              <a:rPr lang="zh-CN" altLang="en-US" sz="2800" dirty="0" smtClean="0">
                <a:solidFill>
                  <a:schemeClr val="accent6">
                    <a:lumMod val="75000"/>
                  </a:schemeClr>
                </a:solidFill>
              </a:rPr>
              <a:t>橙</a:t>
            </a:r>
            <a:r>
              <a:rPr lang="zh-CN" altLang="en-US" sz="2800" dirty="0" smtClean="0">
                <a:solidFill>
                  <a:schemeClr val="tx1"/>
                </a:solidFill>
              </a:rPr>
              <a:t>（较高风险）</a:t>
            </a:r>
            <a:r>
              <a:rPr lang="zh-CN" altLang="en-US" sz="2800" dirty="0" smtClean="0"/>
              <a:t>、</a:t>
            </a:r>
            <a:r>
              <a:rPr lang="zh-CN" altLang="en-US" sz="2800" dirty="0" smtClean="0">
                <a:solidFill>
                  <a:srgbClr val="FF0000"/>
                </a:solidFill>
              </a:rPr>
              <a:t>红</a:t>
            </a:r>
            <a:r>
              <a:rPr lang="zh-CN" altLang="en-US" sz="2800" dirty="0" smtClean="0">
                <a:solidFill>
                  <a:schemeClr val="tx1"/>
                </a:solidFill>
              </a:rPr>
              <a:t>（高风险）</a:t>
            </a:r>
            <a:r>
              <a:rPr lang="zh-CN" altLang="en-US" sz="2800" dirty="0" smtClean="0"/>
              <a:t>、</a:t>
            </a:r>
            <a:r>
              <a:rPr lang="zh-CN" altLang="en-US" sz="2800" dirty="0" smtClean="0">
                <a:solidFill>
                  <a:srgbClr val="7030A0"/>
                </a:solidFill>
              </a:rPr>
              <a:t>紫</a:t>
            </a:r>
            <a:r>
              <a:rPr lang="zh-CN" altLang="en-US" sz="2800" dirty="0" smtClean="0">
                <a:solidFill>
                  <a:schemeClr val="tx1"/>
                </a:solidFill>
              </a:rPr>
              <a:t>（传染病）</a:t>
            </a:r>
          </a:p>
          <a:p>
            <a:pPr>
              <a:buNone/>
            </a:pPr>
            <a:r>
              <a:rPr lang="zh-CN" altLang="en-US" sz="2800" dirty="0" smtClean="0"/>
              <a:t>   对照</a:t>
            </a:r>
            <a:r>
              <a:rPr lang="en-US" altLang="zh-CN" sz="2400" dirty="0" smtClean="0"/>
              <a:t>《</a:t>
            </a:r>
            <a:r>
              <a:rPr lang="zh-CN" altLang="en-US" sz="2400" dirty="0" smtClean="0"/>
              <a:t>孕产妇妊娠风险评估表</a:t>
            </a:r>
            <a:r>
              <a:rPr lang="en-US" altLang="zh-CN" sz="2400" dirty="0" smtClean="0"/>
              <a:t>》</a:t>
            </a:r>
            <a:r>
              <a:rPr lang="zh-CN" altLang="en-US" sz="2400" dirty="0" smtClean="0"/>
              <a:t>（见附件</a:t>
            </a:r>
            <a:r>
              <a:rPr lang="en-US" altLang="zh-CN" sz="2400" dirty="0" smtClean="0"/>
              <a:t>3</a:t>
            </a:r>
            <a:r>
              <a:rPr lang="zh-CN" altLang="en-US" sz="2400" dirty="0" smtClean="0"/>
              <a:t>）</a:t>
            </a: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471295" y="86995"/>
            <a:ext cx="6503670" cy="639635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501140" y="415925"/>
            <a:ext cx="6546850" cy="59683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599565" y="275590"/>
            <a:ext cx="6305550" cy="6197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505585" y="275590"/>
            <a:ext cx="6581140" cy="6299835"/>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1084</Words>
  <Application>WPS 演示</Application>
  <PresentationFormat>全屏显示(4:3)</PresentationFormat>
  <Paragraphs>69</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暗香扑面</vt:lpstr>
      <vt:lpstr>妊娠风险评估与管理</vt:lpstr>
      <vt:lpstr>背景</vt:lpstr>
      <vt:lpstr>目的</vt:lpstr>
      <vt:lpstr>  全面开展妊娠风险筛查与评估</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筛查机构职责</vt:lpstr>
      <vt:lpstr>评估机构职责（二级以上医疗机构）</vt:lpstr>
      <vt:lpstr>幻灯片 21</vt:lpstr>
      <vt:lpstr>医疗机构对高危人群分级分类管理职责</vt:lpstr>
      <vt:lpstr>幻灯片 23</vt:lpstr>
      <vt:lpstr>医疗机构落实高危专案管理职责</vt:lpstr>
      <vt:lpstr>幻灯片 25</vt:lpstr>
      <vt:lpstr>危急重症转诊救治绿色通道</vt:lpstr>
      <vt:lpstr>幻灯片 27</vt:lpstr>
      <vt:lpstr>建立个案报告机制</vt:lpstr>
      <vt:lpstr>幻灯片 29</vt:lpstr>
      <vt:lpstr>Thank  you  for  listening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妊娠风险评估与管理</dc:title>
  <dc:creator/>
  <cp:lastModifiedBy>china</cp:lastModifiedBy>
  <cp:revision>64</cp:revision>
  <dcterms:created xsi:type="dcterms:W3CDTF">2018-03-26T12:27:15Z</dcterms:created>
  <dcterms:modified xsi:type="dcterms:W3CDTF">2018-03-27T00:28:09Z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2052-10.1.0.6383</vt:lpwstr>
  </property>
</Properties>
</file>